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0"/>
  </p:notesMasterIdLst>
  <p:sldIdLst>
    <p:sldId id="266" r:id="rId5"/>
    <p:sldId id="267" r:id="rId6"/>
    <p:sldId id="270" r:id="rId7"/>
    <p:sldId id="272" r:id="rId8"/>
    <p:sldId id="289" r:id="rId9"/>
    <p:sldId id="274" r:id="rId10"/>
    <p:sldId id="275" r:id="rId11"/>
    <p:sldId id="281" r:id="rId12"/>
    <p:sldId id="282" r:id="rId13"/>
    <p:sldId id="285" r:id="rId14"/>
    <p:sldId id="286" r:id="rId15"/>
    <p:sldId id="287" r:id="rId16"/>
    <p:sldId id="288" r:id="rId17"/>
    <p:sldId id="290" r:id="rId18"/>
    <p:sldId id="291" r:id="rId19"/>
    <p:sldId id="292" r:id="rId20"/>
    <p:sldId id="293" r:id="rId21"/>
    <p:sldId id="294" r:id="rId22"/>
    <p:sldId id="295" r:id="rId23"/>
    <p:sldId id="268" r:id="rId24"/>
    <p:sldId id="271" r:id="rId25"/>
    <p:sldId id="273" r:id="rId26"/>
    <p:sldId id="276" r:id="rId27"/>
    <p:sldId id="277" r:id="rId28"/>
    <p:sldId id="278" r:id="rId29"/>
    <p:sldId id="280" r:id="rId30"/>
    <p:sldId id="283" r:id="rId31"/>
    <p:sldId id="284" r:id="rId32"/>
    <p:sldId id="297" r:id="rId33"/>
    <p:sldId id="263" r:id="rId34"/>
    <p:sldId id="296" r:id="rId35"/>
    <p:sldId id="298" r:id="rId36"/>
    <p:sldId id="299" r:id="rId37"/>
    <p:sldId id="300" r:id="rId38"/>
    <p:sldId id="265"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Martel Heavy"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9C3"/>
    <a:srgbClr val="0453F1"/>
    <a:srgbClr val="FFFFFF"/>
    <a:srgbClr val="FAC090"/>
    <a:srgbClr val="DCE6F2"/>
    <a:srgbClr val="376BB4"/>
    <a:srgbClr val="286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FEADC-FEB7-4963-97CE-97A42DDA9DEE}"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62C63-1925-44D6-8259-4E070D65734B}" type="slidenum">
              <a:rPr lang="en-US" smtClean="0"/>
              <a:t>‹#›</a:t>
            </a:fld>
            <a:endParaRPr lang="en-US"/>
          </a:p>
        </p:txBody>
      </p:sp>
    </p:spTree>
    <p:extLst>
      <p:ext uri="{BB962C8B-B14F-4D97-AF65-F5344CB8AC3E}">
        <p14:creationId xmlns:p14="http://schemas.microsoft.com/office/powerpoint/2010/main" val="3372622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a:t>
            </a:fld>
            <a:endParaRPr lang="en-US"/>
          </a:p>
        </p:txBody>
      </p:sp>
    </p:spTree>
    <p:extLst>
      <p:ext uri="{BB962C8B-B14F-4D97-AF65-F5344CB8AC3E}">
        <p14:creationId xmlns:p14="http://schemas.microsoft.com/office/powerpoint/2010/main" val="702626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11</a:t>
            </a:fld>
            <a:endParaRPr lang="en-US"/>
          </a:p>
        </p:txBody>
      </p:sp>
    </p:spTree>
    <p:extLst>
      <p:ext uri="{BB962C8B-B14F-4D97-AF65-F5344CB8AC3E}">
        <p14:creationId xmlns:p14="http://schemas.microsoft.com/office/powerpoint/2010/main" val="1928304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12</a:t>
            </a:fld>
            <a:endParaRPr lang="en-US"/>
          </a:p>
        </p:txBody>
      </p:sp>
    </p:spTree>
    <p:extLst>
      <p:ext uri="{BB962C8B-B14F-4D97-AF65-F5344CB8AC3E}">
        <p14:creationId xmlns:p14="http://schemas.microsoft.com/office/powerpoint/2010/main" val="241270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13</a:t>
            </a:fld>
            <a:endParaRPr lang="en-US"/>
          </a:p>
        </p:txBody>
      </p:sp>
    </p:spTree>
    <p:extLst>
      <p:ext uri="{BB962C8B-B14F-4D97-AF65-F5344CB8AC3E}">
        <p14:creationId xmlns:p14="http://schemas.microsoft.com/office/powerpoint/2010/main" val="139445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14</a:t>
            </a:fld>
            <a:endParaRPr lang="en-US"/>
          </a:p>
        </p:txBody>
      </p:sp>
    </p:spTree>
    <p:extLst>
      <p:ext uri="{BB962C8B-B14F-4D97-AF65-F5344CB8AC3E}">
        <p14:creationId xmlns:p14="http://schemas.microsoft.com/office/powerpoint/2010/main" val="31443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15</a:t>
            </a:fld>
            <a:endParaRPr lang="en-US"/>
          </a:p>
        </p:txBody>
      </p:sp>
    </p:spTree>
    <p:extLst>
      <p:ext uri="{BB962C8B-B14F-4D97-AF65-F5344CB8AC3E}">
        <p14:creationId xmlns:p14="http://schemas.microsoft.com/office/powerpoint/2010/main" val="1877886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16</a:t>
            </a:fld>
            <a:endParaRPr lang="en-US"/>
          </a:p>
        </p:txBody>
      </p:sp>
    </p:spTree>
    <p:extLst>
      <p:ext uri="{BB962C8B-B14F-4D97-AF65-F5344CB8AC3E}">
        <p14:creationId xmlns:p14="http://schemas.microsoft.com/office/powerpoint/2010/main" val="169080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17</a:t>
            </a:fld>
            <a:endParaRPr lang="en-US"/>
          </a:p>
        </p:txBody>
      </p:sp>
    </p:spTree>
    <p:extLst>
      <p:ext uri="{BB962C8B-B14F-4D97-AF65-F5344CB8AC3E}">
        <p14:creationId xmlns:p14="http://schemas.microsoft.com/office/powerpoint/2010/main" val="1369605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18</a:t>
            </a:fld>
            <a:endParaRPr lang="en-US"/>
          </a:p>
        </p:txBody>
      </p:sp>
    </p:spTree>
    <p:extLst>
      <p:ext uri="{BB962C8B-B14F-4D97-AF65-F5344CB8AC3E}">
        <p14:creationId xmlns:p14="http://schemas.microsoft.com/office/powerpoint/2010/main" val="1655342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19</a:t>
            </a:fld>
            <a:endParaRPr lang="en-US"/>
          </a:p>
        </p:txBody>
      </p:sp>
    </p:spTree>
    <p:extLst>
      <p:ext uri="{BB962C8B-B14F-4D97-AF65-F5344CB8AC3E}">
        <p14:creationId xmlns:p14="http://schemas.microsoft.com/office/powerpoint/2010/main" val="3337257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21</a:t>
            </a:fld>
            <a:endParaRPr lang="en-US"/>
          </a:p>
        </p:txBody>
      </p:sp>
    </p:spTree>
    <p:extLst>
      <p:ext uri="{BB962C8B-B14F-4D97-AF65-F5344CB8AC3E}">
        <p14:creationId xmlns:p14="http://schemas.microsoft.com/office/powerpoint/2010/main" val="331503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a:t>
            </a:fld>
            <a:endParaRPr lang="en-US"/>
          </a:p>
        </p:txBody>
      </p:sp>
    </p:spTree>
    <p:extLst>
      <p:ext uri="{BB962C8B-B14F-4D97-AF65-F5344CB8AC3E}">
        <p14:creationId xmlns:p14="http://schemas.microsoft.com/office/powerpoint/2010/main" val="1249343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Mô hình sử dụng các biến đầu vào và đầu ra nhị phân (0 hoặc 1) để dự đoán xác suất của các đầu ra nhị phân.</a:t>
            </a:r>
          </a:p>
          <a:p>
            <a:pPr marL="342900" lvl="3" indent="-342900" algn="just">
              <a:buFont typeface="Symbol" panose="05050102010706020507" pitchFamily="18" charset="2"/>
              <a:buChar char="-"/>
            </a:pPr>
            <a:r>
              <a:rPr lang="vi-VN"/>
              <a:t>.</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22</a:t>
            </a:fld>
            <a:endParaRPr lang="en-US"/>
          </a:p>
        </p:txBody>
      </p:sp>
    </p:spTree>
    <p:extLst>
      <p:ext uri="{BB962C8B-B14F-4D97-AF65-F5344CB8AC3E}">
        <p14:creationId xmlns:p14="http://schemas.microsoft.com/office/powerpoint/2010/main" val="244251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en-US" sz="1800">
                <a:effectLst/>
                <a:latin typeface="Times New Roman" panose="02020603050405020304" pitchFamily="18" charset="0"/>
                <a:ea typeface="SimSun" panose="02010600030101010101" pitchFamily="2" charset="-122"/>
              </a:rPr>
              <a:t>Random Forest </a:t>
            </a:r>
            <a:r>
              <a:rPr lang="en-US" sz="1800" err="1">
                <a:effectLst/>
                <a:latin typeface="Times New Roman" panose="02020603050405020304" pitchFamily="18" charset="0"/>
                <a:ea typeface="SimSun" panose="02010600030101010101" pitchFamily="2" charset="-122"/>
              </a:rPr>
              <a:t>là</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một</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mô</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hình</a:t>
            </a:r>
            <a:r>
              <a:rPr lang="en-US" sz="1800">
                <a:effectLst/>
                <a:latin typeface="Times New Roman" panose="02020603050405020304" pitchFamily="18" charset="0"/>
                <a:ea typeface="SimSun" panose="02010600030101010101" pitchFamily="2" charset="-122"/>
              </a:rPr>
              <a:t> ensemble </a:t>
            </a:r>
            <a:r>
              <a:rPr lang="en-US" sz="1800" err="1">
                <a:effectLst/>
                <a:latin typeface="Times New Roman" panose="02020603050405020304" pitchFamily="18" charset="0"/>
                <a:ea typeface="SimSun" panose="02010600030101010101" pitchFamily="2" charset="-122"/>
              </a:rPr>
              <a:t>dựa</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trên</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cây</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quyết</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định</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có</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thể</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được</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sử</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dụng</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để</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dự</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đoán</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điểm</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của</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sinh</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viên</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trong</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các</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học</a:t>
            </a:r>
            <a:r>
              <a:rPr lang="en-US" sz="1800">
                <a:effectLst/>
                <a:latin typeface="Times New Roman" panose="02020603050405020304" pitchFamily="18" charset="0"/>
                <a:ea typeface="SimSun" panose="02010600030101010101" pitchFamily="2" charset="-122"/>
              </a:rPr>
              <a:t> </a:t>
            </a:r>
            <a:r>
              <a:rPr lang="en-US" sz="1800" err="1">
                <a:effectLst/>
                <a:latin typeface="Times New Roman" panose="02020603050405020304" pitchFamily="18" charset="0"/>
                <a:ea typeface="SimSun" panose="02010600030101010101" pitchFamily="2" charset="-122"/>
              </a:rPr>
              <a:t>kỳ</a:t>
            </a:r>
            <a:r>
              <a:rPr lang="en-US" sz="1800">
                <a:effectLst/>
                <a:latin typeface="Times New Roman" panose="02020603050405020304" pitchFamily="18" charset="0"/>
                <a:ea typeface="SimSun" panose="02010600030101010101" pitchFamily="2" charset="-122"/>
              </a:rPr>
              <a:t>. </a:t>
            </a:r>
            <a:endParaRPr lang="vi-VN" sz="1800">
              <a:effectLst/>
              <a:latin typeface="Times New Roman" panose="02020603050405020304" pitchFamily="18" charset="0"/>
              <a:ea typeface="SimSun" panose="02010600030101010101" pitchFamily="2" charset="-122"/>
            </a:endParaRPr>
          </a:p>
          <a:p>
            <a:pPr marL="342900" lvl="3" indent="-342900" algn="just">
              <a:buFont typeface="Symbol" panose="05050102010706020507" pitchFamily="18" charset="2"/>
              <a:buChar char="-"/>
            </a:pPr>
            <a:endParaRPr lang="vi-VN" sz="1800">
              <a:effectLst/>
              <a:latin typeface="Times New Roman" panose="02020603050405020304" pitchFamily="18" charset="0"/>
              <a:ea typeface="SimSun" panose="02010600030101010101" pitchFamily="2" charset="-122"/>
            </a:endParaRP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Kết quả dự đoán cuối cùng được tính bằng cách áp dụng phương pháp </a:t>
            </a:r>
            <a:r>
              <a:rPr lang="vi-VN" sz="1200" err="1">
                <a:latin typeface="+mj-lt"/>
              </a:rPr>
              <a:t>voting</a:t>
            </a:r>
            <a:r>
              <a:rPr lang="vi-VN" sz="1200">
                <a:latin typeface="+mj-lt"/>
              </a:rPr>
              <a:t> hoặc trung bình kết quả từ các cây quyết định.</a:t>
            </a:r>
            <a:endParaRPr lang="en-US" sz="1200">
              <a:latin typeface="+mj-lt"/>
            </a:endParaRPr>
          </a:p>
          <a:p>
            <a:pPr marL="342900" lvl="3" indent="-342900" algn="just">
              <a:buFont typeface="Symbol" panose="05050102010706020507" pitchFamily="18" charset="2"/>
              <a:buChar char="-"/>
            </a:pP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23</a:t>
            </a:fld>
            <a:endParaRPr lang="en-US"/>
          </a:p>
        </p:txBody>
      </p:sp>
    </p:spTree>
    <p:extLst>
      <p:ext uri="{BB962C8B-B14F-4D97-AF65-F5344CB8AC3E}">
        <p14:creationId xmlns:p14="http://schemas.microsoft.com/office/powerpoint/2010/main" val="248856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8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800">
                <a:latin typeface="Times New Roman" panose="02020603050405020304" pitchFamily="18" charset="0"/>
                <a:cs typeface="Times New Roman" panose="02020603050405020304" pitchFamily="18" charset="0"/>
              </a:rPr>
              <a:t>Tìm ra K mẫu dữ liệu gần nhất với mẫu dữ liệu mới và sử dụng các lớp hoặc giá trị của những mẫu dữ liệu này để dự đoán lớp hoặc giá trị của mẫu dữ liệu mới.</a:t>
            </a:r>
          </a:p>
          <a:p>
            <a:pPr marL="342900" lvl="3" indent="-342900" algn="just">
              <a:buFont typeface="Symbol" panose="05050102010706020507" pitchFamily="18" charset="2"/>
              <a:buChar char="-"/>
            </a:pPr>
            <a:r>
              <a:rPr lang="vi-VN" sz="1800">
                <a:latin typeface="Times New Roman" panose="02020603050405020304" pitchFamily="18" charset="0"/>
                <a:cs typeface="Times New Roman" panose="02020603050405020304" pitchFamily="18" charset="0"/>
              </a:rPr>
              <a:t>.</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24</a:t>
            </a:fld>
            <a:endParaRPr lang="en-US"/>
          </a:p>
        </p:txBody>
      </p:sp>
    </p:spTree>
    <p:extLst>
      <p:ext uri="{BB962C8B-B14F-4D97-AF65-F5344CB8AC3E}">
        <p14:creationId xmlns:p14="http://schemas.microsoft.com/office/powerpoint/2010/main" val="292226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8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err="1">
                <a:latin typeface="+mj-lt"/>
              </a:rPr>
              <a:t>Decision</a:t>
            </a:r>
            <a:r>
              <a:rPr lang="vi-VN" sz="1200">
                <a:latin typeface="+mj-lt"/>
              </a:rPr>
              <a:t> </a:t>
            </a:r>
            <a:r>
              <a:rPr lang="vi-VN" sz="1200" err="1">
                <a:latin typeface="+mj-lt"/>
              </a:rPr>
              <a:t>Tree</a:t>
            </a:r>
            <a:r>
              <a:rPr lang="vi-VN" sz="1200">
                <a:latin typeface="+mj-lt"/>
              </a:rPr>
              <a:t> có khả năng xử lý dữ liệu số và dữ liệu rời rạc, cung cấp diễn giải cho quyết định dựa trên cây.</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25</a:t>
            </a:fld>
            <a:endParaRPr lang="en-US"/>
          </a:p>
        </p:txBody>
      </p:sp>
    </p:spTree>
    <p:extLst>
      <p:ext uri="{BB962C8B-B14F-4D97-AF65-F5344CB8AC3E}">
        <p14:creationId xmlns:p14="http://schemas.microsoft.com/office/powerpoint/2010/main" val="1297088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Bằng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cách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áp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dụng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pháp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SMOTE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trình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chuẩn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bị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dư</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liệu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việc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huấn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luyện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hình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sẽ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giúp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bô</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dư</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liệu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quyết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được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vấn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đê</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mất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cân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bằng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vê</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sô</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lượng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các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mẫu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228600" algn="just">
              <a:lnSpc>
                <a:spcPct val="150000"/>
              </a:lnSpc>
              <a:spcBef>
                <a:spcPts val="0"/>
              </a:spcBef>
              <a:spcAft>
                <a:spcPts val="800"/>
              </a:spcAft>
            </a:pP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r>
              <a:rPr lang="en-US" sz="1800" err="1">
                <a:effectLst/>
                <a:latin typeface="Times New Roman" panose="02020603050405020304" pitchFamily="18" charset="0"/>
                <a:ea typeface="Times New Roman" panose="02020603050405020304" pitchFamily="18" charset="0"/>
              </a:rPr>
              <a:t>Mục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đích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của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việc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sư</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dụng</a:t>
            </a:r>
            <a:r>
              <a:rPr lang="en-US" sz="1800">
                <a:effectLst/>
                <a:latin typeface="Times New Roman" panose="02020603050405020304" pitchFamily="18" charset="0"/>
                <a:ea typeface="Times New Roman" panose="02020603050405020304" pitchFamily="18" charset="0"/>
              </a:rPr>
              <a:t> SMOTE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huấn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luyện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máy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học</a:t>
            </a:r>
            <a:r>
              <a:rPr lang="en-US" sz="1800">
                <a:effectLst/>
                <a:latin typeface="Times New Roman" panose="02020603050405020304" pitchFamily="18" charset="0"/>
                <a:ea typeface="Times New Roman" panose="02020603050405020304" pitchFamily="18" charset="0"/>
              </a:rPr>
              <a:t> là </a:t>
            </a:r>
            <a:r>
              <a:rPr lang="en-US" sz="1800" err="1">
                <a:effectLst/>
                <a:latin typeface="Times New Roman" panose="02020603050405020304" pitchFamily="18" charset="0"/>
                <a:ea typeface="Times New Roman" panose="02020603050405020304" pitchFamily="18" charset="0"/>
              </a:rPr>
              <a:t>giúp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dư</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giữa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các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nhóm</a:t>
            </a:r>
            <a:r>
              <a:rPr lang="en-US" sz="1800">
                <a:effectLst/>
                <a:latin typeface="Times New Roman" panose="02020603050405020304" pitchFamily="18" charset="0"/>
                <a:ea typeface="Times New Roman" panose="02020603050405020304" pitchFamily="18" charset="0"/>
              </a:rPr>
              <a:t> có </a:t>
            </a:r>
            <a:r>
              <a:rPr lang="en-US" sz="1800" err="1">
                <a:effectLst/>
                <a:latin typeface="Times New Roman" panose="02020603050405020304" pitchFamily="18" charset="0"/>
                <a:ea typeface="Times New Roman" panose="02020603050405020304" pitchFamily="18" charset="0"/>
              </a:rPr>
              <a:t>sô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lượng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mẫu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khác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nhau</a:t>
            </a:r>
            <a:r>
              <a:rPr lang="en-US" sz="1800">
                <a:effectLst/>
                <a:latin typeface="Times New Roman" panose="02020603050405020304" pitchFamily="18" charset="0"/>
                <a:ea typeface="Times New Roman" panose="02020603050405020304" pitchFamily="18" charset="0"/>
              </a:rPr>
              <a:t>. Khi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tập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nhóm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học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máy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dễ</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dàng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bị</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vị</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nhóm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số</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lượng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mẫu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hơn</a:t>
            </a:r>
            <a:r>
              <a:rPr lang="en-US" sz="1800">
                <a:effectLst/>
                <a:latin typeface="Times New Roman" panose="02020603050405020304" pitchFamily="18" charset="0"/>
                <a:ea typeface="Times New Roman" panose="02020603050405020304" pitchFamily="18" charset="0"/>
              </a:rPr>
              <a:t>. Do </a:t>
            </a:r>
            <a:r>
              <a:rPr lang="en-US" sz="1800" err="1">
                <a:effectLst/>
                <a:latin typeface="Times New Roman" panose="02020603050405020304" pitchFamily="18" charset="0"/>
                <a:ea typeface="Times New Roman" panose="02020603050405020304" pitchFamily="18" charset="0"/>
              </a:rPr>
              <a:t>đó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tạo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mẫu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tạo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qua SMOTE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tỉ</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nhóm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từ</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cải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thiện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suất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học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máy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huấn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luyện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SMOTE</a:t>
            </a:r>
            <a:endParaRPr lang="vi-VN" sz="1800">
              <a:latin typeface="Times New Roman" panose="02020603050405020304" pitchFamily="18" charset="0"/>
              <a:cs typeface="Times New Roman" panose="02020603050405020304" pitchFamily="18" charset="0"/>
            </a:endParaRPr>
          </a:p>
          <a:p>
            <a:pPr marL="342900" lvl="3" indent="-342900" algn="just">
              <a:buFont typeface="Symbol" panose="05050102010706020507" pitchFamily="18" charset="2"/>
              <a:buChar char="-"/>
            </a:pPr>
            <a:r>
              <a:rPr lang="vi-VN" sz="1200">
                <a:latin typeface="+mj-lt"/>
              </a:rPr>
              <a:t>.</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26</a:t>
            </a:fld>
            <a:endParaRPr lang="en-US"/>
          </a:p>
        </p:txBody>
      </p:sp>
    </p:spTree>
    <p:extLst>
      <p:ext uri="{BB962C8B-B14F-4D97-AF65-F5344CB8AC3E}">
        <p14:creationId xmlns:p14="http://schemas.microsoft.com/office/powerpoint/2010/main" val="2073752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Gradient Descent. </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228600" algn="just">
              <a:lnSpc>
                <a:spcPct val="150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tốn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kém</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Stochastic Gradient Descent. Trong SGD,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duy</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lặp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xáo</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trộn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lặp</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D762C63-1925-44D6-8259-4E070D65734B}" type="slidenum">
              <a:rPr lang="en-US" smtClean="0"/>
              <a:t>27</a:t>
            </a:fld>
            <a:endParaRPr lang="en-US"/>
          </a:p>
        </p:txBody>
      </p:sp>
    </p:spTree>
    <p:extLst>
      <p:ext uri="{BB962C8B-B14F-4D97-AF65-F5344CB8AC3E}">
        <p14:creationId xmlns:p14="http://schemas.microsoft.com/office/powerpoint/2010/main" val="324821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800"/>
              </a:spcAft>
            </a:pPr>
            <a:r>
              <a:rPr lang="vi-VN" sz="1800">
                <a:effectLst/>
                <a:latin typeface="Times New Roman" panose="02020603050405020304" pitchFamily="18" charset="0"/>
                <a:ea typeface="Times New Roman" panose="02020603050405020304" pitchFamily="18" charset="0"/>
              </a:rPr>
              <a:t>MLP </a:t>
            </a:r>
            <a:r>
              <a:rPr lang="en-US" sz="1800">
                <a:effectLst/>
                <a:latin typeface="Times New Roman" panose="02020603050405020304" pitchFamily="18" charset="0"/>
                <a:ea typeface="Times New Roman" panose="02020603050405020304" pitchFamily="18" charset="0"/>
              </a:rPr>
              <a:t>bao </a:t>
            </a:r>
            <a:r>
              <a:rPr lang="en-US" sz="1800" err="1">
                <a:effectLst/>
                <a:latin typeface="Times New Roman" panose="02020603050405020304" pitchFamily="18" charset="0"/>
                <a:ea typeface="Times New Roman" panose="02020603050405020304" pitchFamily="18" charset="0"/>
              </a:rPr>
              <a:t>gồm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nút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nơ-ron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đầy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đủ</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nhau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Mỗi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nút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nơ-ron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nút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nơ-ron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tiếp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theo.</a:t>
            </a:r>
            <a:endParaRPr lang="vi-VN" sz="1800">
              <a:effectLst/>
              <a:latin typeface="Times New Roman" panose="02020603050405020304" pitchFamily="18" charset="0"/>
              <a:ea typeface="Times New Roman" panose="02020603050405020304" pitchFamily="18" charset="0"/>
            </a:endParaRPr>
          </a:p>
          <a:p>
            <a:pPr marL="0" marR="0" lvl="0" indent="228600" algn="just" defTabSz="914400" rtl="0" eaLnBrk="1" fontAlgn="auto" latinLnBrk="0" hangingPunct="1">
              <a:lnSpc>
                <a:spcPct val="150000"/>
              </a:lnSpc>
              <a:spcBef>
                <a:spcPts val="0"/>
              </a:spcBef>
              <a:spcAft>
                <a:spcPts val="800"/>
              </a:spcAft>
              <a:buClrTx/>
              <a:buSzTx/>
              <a:buFontTx/>
              <a:buNone/>
              <a:tabLst/>
              <a:defRPr/>
            </a:pPr>
            <a:r>
              <a:rPr lang="vi-VN" sz="1800" err="1">
                <a:latin typeface="+mj-lt"/>
              </a:rPr>
              <a:t>Passive</a:t>
            </a:r>
            <a:r>
              <a:rPr lang="vi-VN" sz="1800">
                <a:latin typeface="+mj-lt"/>
              </a:rPr>
              <a:t> </a:t>
            </a:r>
            <a:r>
              <a:rPr lang="vi-VN" sz="1800" err="1">
                <a:latin typeface="+mj-lt"/>
              </a:rPr>
              <a:t>Aggressive</a:t>
            </a:r>
            <a:r>
              <a:rPr lang="vi-VN" sz="1800">
                <a:latin typeface="+mj-lt"/>
              </a:rPr>
              <a:t>: thuật toán phân loại trực tuyến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quyết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bài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toán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loại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nhị</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cập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nhật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đoán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sai</a:t>
            </a:r>
            <a:r>
              <a:rPr lang="en-US" sz="1800">
                <a:effectLst/>
                <a:latin typeface="Times New Roman" panose="02020603050405020304" pitchFamily="18" charset="0"/>
                <a:ea typeface="Times New Roman" panose="02020603050405020304" pitchFamily="18" charset="0"/>
              </a:rPr>
              <a:t>.</a:t>
            </a:r>
            <a:endParaRPr lang="vi-VN" sz="1800" b="0">
              <a:effectLst/>
              <a:latin typeface="Times New Roman" panose="02020603050405020304" pitchFamily="18" charset="0"/>
              <a:ea typeface="Times New Roman" panose="02020603050405020304" pitchFamily="18" charset="0"/>
              <a:cs typeface="+mn-cs"/>
            </a:endParaRPr>
          </a:p>
          <a:p>
            <a:pPr marL="0" marR="0" lvl="0" indent="228600" algn="just" defTabSz="914400" rtl="0" eaLnBrk="1" fontAlgn="auto" latinLnBrk="0" hangingPunct="1">
              <a:lnSpc>
                <a:spcPct val="150000"/>
              </a:lnSpc>
              <a:spcBef>
                <a:spcPts val="0"/>
              </a:spcBef>
              <a:spcAft>
                <a:spcPts val="800"/>
              </a:spcAft>
              <a:buClrTx/>
              <a:buSzTx/>
              <a:buFontTx/>
              <a:buNone/>
              <a:tabLst/>
              <a:defRPr/>
            </a:pPr>
            <a:r>
              <a:rPr lang="en-US" sz="1800" b="0">
                <a:effectLst/>
                <a:latin typeface="Times New Roman" panose="02020603050405020304" pitchFamily="18" charset="0"/>
                <a:ea typeface="SimSun" panose="02010600030101010101" pitchFamily="2" charset="-122"/>
                <a:cs typeface="Times New Roman" panose="02020603050405020304" pitchFamily="18" charset="0"/>
              </a:rPr>
              <a:t>Mini Batch </a:t>
            </a:r>
            <a:r>
              <a:rPr lang="en-US" sz="1800" b="0" err="1">
                <a:effectLst/>
                <a:latin typeface="Times New Roman" panose="02020603050405020304" pitchFamily="18" charset="0"/>
                <a:ea typeface="SimSun" panose="02010600030101010101" pitchFamily="2" charset="-122"/>
                <a:cs typeface="Times New Roman" panose="02020603050405020304" pitchFamily="18" charset="0"/>
              </a:rPr>
              <a:t>KMeans</a:t>
            </a:r>
            <a:r>
              <a:rPr lang="en-US" sz="1800" b="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KMeans</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cụm</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KMeans</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lô</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(batch)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huấn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luyện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228600" algn="just" defTabSz="914400" rtl="0" eaLnBrk="1" fontAlgn="auto" latinLnBrk="0" hangingPunct="1">
              <a:lnSpc>
                <a:spcPct val="150000"/>
              </a:lnSpc>
              <a:spcBef>
                <a:spcPts val="0"/>
              </a:spcBef>
              <a:spcAft>
                <a:spcPts val="800"/>
              </a:spcAft>
              <a:buClrTx/>
              <a:buSzTx/>
              <a:buFontTx/>
              <a:buNone/>
              <a:tabLst/>
              <a:defRPr/>
            </a:pPr>
            <a:r>
              <a:rPr lang="vi-VN" sz="1800" err="1">
                <a:latin typeface="+mj-lt"/>
              </a:rPr>
              <a:t>Gradient</a:t>
            </a:r>
            <a:r>
              <a:rPr lang="vi-VN" sz="1800">
                <a:latin typeface="+mj-lt"/>
              </a:rPr>
              <a:t> </a:t>
            </a:r>
            <a:r>
              <a:rPr lang="vi-VN" sz="1800" err="1">
                <a:latin typeface="+mj-lt"/>
              </a:rPr>
              <a:t>Boosting</a:t>
            </a:r>
            <a:r>
              <a:rPr lang="vi-VN" sz="1800">
                <a:latin typeface="+mj-lt"/>
              </a:rPr>
              <a:t>: thuật toán học tăng cường. </a:t>
            </a:r>
            <a:r>
              <a:rPr lang="en-US" sz="1800" err="1">
                <a:effectLst/>
                <a:latin typeface="Times New Roman" panose="02020603050405020304" pitchFamily="18" charset="0"/>
                <a:ea typeface="Times New Roman" panose="02020603050405020304" pitchFamily="18" charset="0"/>
              </a:rPr>
              <a:t>Nó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yếu</a:t>
            </a:r>
            <a:r>
              <a:rPr lang="en-US" sz="1800">
                <a:effectLst/>
                <a:latin typeface="Times New Roman" panose="02020603050405020304" pitchFamily="18" charset="0"/>
                <a:ea typeface="Times New Roman" panose="02020603050405020304" pitchFamily="18" charset="0"/>
              </a:rPr>
              <a:t> (weak learners)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tạo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hình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mạnh</a:t>
            </a:r>
            <a:r>
              <a:rPr lang="en-US" sz="1800">
                <a:effectLst/>
                <a:latin typeface="Times New Roman" panose="02020603050405020304" pitchFamily="18" charset="0"/>
                <a:ea typeface="Times New Roman" panose="02020603050405020304" pitchFamily="18" charset="0"/>
              </a:rPr>
              <a:t> (strong learner).</a:t>
            </a:r>
            <a:endParaRPr lang="vi-VN" sz="1800">
              <a:effectLst/>
              <a:latin typeface="Times New Roman" panose="02020603050405020304" pitchFamily="18" charset="0"/>
              <a:ea typeface="Times New Roman" panose="02020603050405020304" pitchFamily="18" charset="0"/>
            </a:endParaRPr>
          </a:p>
          <a:p>
            <a:pPr marL="0" marR="0" lvl="0" indent="228600" algn="just" defTabSz="914400" rtl="0" eaLnBrk="1" fontAlgn="auto" latinLnBrk="0" hangingPunct="1">
              <a:lnSpc>
                <a:spcPct val="150000"/>
              </a:lnSpc>
              <a:spcBef>
                <a:spcPts val="0"/>
              </a:spcBef>
              <a:spcAft>
                <a:spcPts val="800"/>
              </a:spcAft>
              <a:buClrTx/>
              <a:buSzTx/>
              <a:buFontTx/>
              <a:buNone/>
              <a:tabLst/>
              <a:defRPr/>
            </a:pPr>
            <a:r>
              <a:rPr lang="vi-VN" sz="1800" err="1">
                <a:latin typeface="+mj-lt"/>
              </a:rPr>
              <a:t>Cat</a:t>
            </a:r>
            <a:r>
              <a:rPr lang="vi-VN" sz="1800">
                <a:latin typeface="+mj-lt"/>
              </a:rPr>
              <a:t> </a:t>
            </a:r>
            <a:r>
              <a:rPr lang="vi-VN" sz="1800" err="1">
                <a:latin typeface="+mj-lt"/>
              </a:rPr>
              <a:t>Boost</a:t>
            </a:r>
            <a:r>
              <a:rPr lang="vi-VN" sz="1800">
                <a:latin typeface="+mj-lt"/>
              </a:rPr>
              <a:t>: thuật toán </a:t>
            </a:r>
            <a:r>
              <a:rPr lang="vi-VN" sz="1800" err="1">
                <a:latin typeface="+mj-lt"/>
              </a:rPr>
              <a:t>gradient</a:t>
            </a:r>
            <a:r>
              <a:rPr lang="vi-VN" sz="1800">
                <a:latin typeface="+mj-lt"/>
              </a:rPr>
              <a:t> </a:t>
            </a:r>
            <a:r>
              <a:rPr lang="vi-VN" sz="1800" err="1">
                <a:latin typeface="+mj-lt"/>
              </a:rPr>
              <a:t>boosting</a:t>
            </a:r>
            <a:r>
              <a:rPr lang="vi-VN" sz="1800">
                <a:latin typeface="+mj-lt"/>
              </a:rPr>
              <a:t> trên cây quyết định (</a:t>
            </a:r>
            <a:r>
              <a:rPr lang="vi-VN" sz="1800" err="1">
                <a:latin typeface="+mj-lt"/>
              </a:rPr>
              <a:t>decision</a:t>
            </a:r>
            <a:r>
              <a:rPr lang="vi-VN" sz="1800">
                <a:latin typeface="+mj-lt"/>
              </a:rPr>
              <a:t> </a:t>
            </a:r>
            <a:r>
              <a:rPr lang="vi-VN" sz="1800" err="1">
                <a:latin typeface="+mj-lt"/>
              </a:rPr>
              <a:t>trees</a:t>
            </a:r>
            <a:r>
              <a:rPr lang="vi-VN" sz="1800">
                <a:latin typeface="+mj-lt"/>
              </a:rPr>
              <a:t>). Nó có thể được sử dụng để giải quyết các bài toán phân loại và hồi quy và được thiết kế để xử lý dữ liệu danh mục (</a:t>
            </a:r>
            <a:r>
              <a:rPr lang="vi-VN" sz="1800" err="1">
                <a:latin typeface="+mj-lt"/>
              </a:rPr>
              <a:t>categorical</a:t>
            </a:r>
            <a:r>
              <a:rPr lang="vi-VN" sz="1800">
                <a:latin typeface="+mj-lt"/>
              </a:rPr>
              <a:t> </a:t>
            </a:r>
            <a:r>
              <a:rPr lang="vi-VN" sz="1800" err="1">
                <a:latin typeface="+mj-lt"/>
              </a:rPr>
              <a:t>data</a:t>
            </a:r>
            <a:r>
              <a:rPr lang="vi-VN" sz="1800">
                <a:latin typeface="+mj-lt"/>
              </a:rPr>
              <a:t>) hiệu quả. </a:t>
            </a:r>
          </a:p>
          <a:p>
            <a:pPr marL="0" marR="0" lvl="0" indent="228600" algn="just" defTabSz="914400" rtl="0" eaLnBrk="1" fontAlgn="auto" latinLnBrk="0" hangingPunct="1">
              <a:lnSpc>
                <a:spcPct val="150000"/>
              </a:lnSpc>
              <a:spcBef>
                <a:spcPts val="0"/>
              </a:spcBef>
              <a:spcAft>
                <a:spcPts val="800"/>
              </a:spcAft>
              <a:buClrTx/>
              <a:buSzTx/>
              <a:buFontTx/>
              <a:buNone/>
              <a:tabLst/>
              <a:defRPr/>
            </a:pP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228600" algn="just" defTabSz="914400" rtl="0" eaLnBrk="1" fontAlgn="auto" latinLnBrk="0" hangingPunct="1">
              <a:lnSpc>
                <a:spcPct val="150000"/>
              </a:lnSpc>
              <a:spcBef>
                <a:spcPts val="0"/>
              </a:spcBef>
              <a:spcAft>
                <a:spcPts val="800"/>
              </a:spcAft>
              <a:buClrTx/>
              <a:buSzTx/>
              <a:buFontTx/>
              <a:buNone/>
              <a:tabLst/>
              <a:defRPr/>
            </a:pPr>
            <a:endParaRPr lang="vi-VN" sz="1800">
              <a:latin typeface="+mj-lt"/>
            </a:endParaRPr>
          </a:p>
          <a:p>
            <a:pPr marL="0" marR="0" indent="228600" algn="just">
              <a:lnSpc>
                <a:spcPct val="150000"/>
              </a:lnSpc>
              <a:spcBef>
                <a:spcPts val="0"/>
              </a:spcBef>
              <a:spcAft>
                <a:spcPts val="800"/>
              </a:spcAft>
            </a:pPr>
            <a:endParaRPr lang="en-US" sz="18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D762C63-1925-44D6-8259-4E070D65734B}" type="slidenum">
              <a:rPr lang="en-US" smtClean="0"/>
              <a:t>28</a:t>
            </a:fld>
            <a:endParaRPr lang="en-US"/>
          </a:p>
        </p:txBody>
      </p:sp>
    </p:spTree>
    <p:extLst>
      <p:ext uri="{BB962C8B-B14F-4D97-AF65-F5344CB8AC3E}">
        <p14:creationId xmlns:p14="http://schemas.microsoft.com/office/powerpoint/2010/main" val="250907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29</a:t>
            </a:fld>
            <a:endParaRPr lang="en-US"/>
          </a:p>
        </p:txBody>
      </p:sp>
    </p:spTree>
    <p:extLst>
      <p:ext uri="{BB962C8B-B14F-4D97-AF65-F5344CB8AC3E}">
        <p14:creationId xmlns:p14="http://schemas.microsoft.com/office/powerpoint/2010/main" val="2620137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Điểm các môn trước có thể dự đoán được kết quả môn học IT002 vì do đều là các môn cơ sở ngành và đều cùng chung 1 năm học không có độ thay đổi quá nhiều đối với sinh viên. </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Kết quả của mô hình dự đoán Logistics Regression có accuracy cao nhất 95.</a:t>
            </a:r>
            <a:r>
              <a:rPr lang="en-US" sz="1800">
                <a:effectLst/>
                <a:latin typeface="Times New Roman" panose="02020603050405020304" pitchFamily="18" charset="0"/>
                <a:ea typeface="SimSun" panose="02010600030101010101" pitchFamily="2" charset="-122"/>
                <a:cs typeface="Times New Roman" panose="02020603050405020304" pitchFamily="18" charset="0"/>
              </a:rPr>
              <a:t>3</a:t>
            </a:r>
            <a:r>
              <a:rPr lang="vi-VN" sz="1800">
                <a:effectLst/>
                <a:latin typeface="Times New Roman" panose="02020603050405020304" pitchFamily="18" charset="0"/>
                <a:ea typeface="SimSun" panose="02010600030101010101" pitchFamily="2" charset="-122"/>
                <a:cs typeface="Times New Roman" panose="02020603050405020304" pitchFamily="18" charset="0"/>
              </a:rPr>
              <a:t>982% vì dự đoán được nhiều điểm dữ liệu đúng nhiều nhất, bên cạnh đó Random Forest lại cho kết quả F1 lại cao nhất 76%. </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Ngoài ra kết quả accuracy cao đều trên 90% nhưng f1 lại dưới dao động từ 65 – 76% vì bị mất cân bằng nhãn giữa sinh viên bị rớt nhãn 0 và sinh viên qua môn nhãn 1 (nhãn 1 có số lượng gấp 10 lần nhãn 0) nên khi cân bằng nhãn bằng Smote và chạy mô hình thì kết quả đã thấp xuống 83.8053% đối với accuracy và 57.5453 với f1. </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30</a:t>
            </a:fld>
            <a:endParaRPr lang="en-US"/>
          </a:p>
        </p:txBody>
      </p:sp>
    </p:spTree>
    <p:extLst>
      <p:ext uri="{BB962C8B-B14F-4D97-AF65-F5344CB8AC3E}">
        <p14:creationId xmlns:p14="http://schemas.microsoft.com/office/powerpoint/2010/main" val="227655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Các yếu tố về nền tảng giáo dục trước đó có thể không thực sự ảnh hưởng đến kết quả của điểm trung bình học kì của số đông sinh viên</a:t>
            </a:r>
            <a:r>
              <a:rPr lang="en-US" sz="1800">
                <a:effectLst/>
                <a:latin typeface="Times New Roman" panose="02020603050405020304" pitchFamily="18" charset="0"/>
                <a:ea typeface="SimSun" panose="02010600030101010101" pitchFamily="2" charset="-122"/>
                <a:cs typeface="Times New Roman" panose="02020603050405020304" pitchFamily="18" charset="0"/>
              </a:rPr>
              <a:t>,</a:t>
            </a:r>
            <a:r>
              <a:rPr lang="vi-VN" sz="1800">
                <a:effectLst/>
                <a:latin typeface="Times New Roman" panose="02020603050405020304" pitchFamily="18" charset="0"/>
                <a:ea typeface="SimSun" panose="02010600030101010101" pitchFamily="2" charset="-122"/>
                <a:cs typeface="Times New Roman" panose="02020603050405020304" pitchFamily="18" charset="0"/>
              </a:rPr>
              <a:t> và phần đông sinh viên không có tính ổn định giữa các kì</a:t>
            </a:r>
            <a:r>
              <a:rPr lang="en-US" sz="1800">
                <a:effectLst/>
                <a:latin typeface="Times New Roman" panose="02020603050405020304" pitchFamily="18" charset="0"/>
                <a:ea typeface="SimSun" panose="02010600030101010101" pitchFamily="2" charset="-122"/>
                <a:cs typeface="Times New Roman" panose="02020603050405020304" pitchFamily="18" charset="0"/>
              </a:rPr>
              <a:t>,</a:t>
            </a:r>
            <a:r>
              <a:rPr lang="vi-VN" sz="1800">
                <a:effectLst/>
                <a:latin typeface="Times New Roman" panose="02020603050405020304" pitchFamily="18" charset="0"/>
                <a:ea typeface="SimSun" panose="02010600030101010101" pitchFamily="2" charset="-122"/>
                <a:cs typeface="Times New Roman" panose="02020603050405020304" pitchFamily="18" charset="0"/>
              </a:rPr>
              <a:t> nên dẫn đến khó dự đoán điểm trung bình học kì dựa trên tiền đề và điểm trung bình của các kì trước, nhưng các kì sau đa số sinh viên đã có thể ổn định hơn ở điểm trung bình, các điểm kì trung bình trước đó có thể là các tác động với kết quả dự đoán kì sau.</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Có 3 mô hình cho kết quả tốt nhất là GradientBoosting, Ensemble, SVM bên cạnh đó mô hình có tính ổn định và cao là Ensemble.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Có các mô hình học tăng cường như SGD, MLP, PassiveAggressive, MiniBatchKMeans cho kết quả rất thấp và không có tính ổn định nhưng thời gian chạy rất nhanh chỉ vài giây cho mỗi lần chạy.</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Times New Roman" panose="02020603050405020304" pitchFamily="18" charset="0"/>
              </a:rPr>
              <a:t>Ngoài ra vì sự phân bố các nhãn không đồng đều giữa 5 nhãn và các kì 7, 8 phần đông sinh viên chỉ đăng kí ít hoặc đã làm khóa luận nên điểm trung bình có sự khác biệt lớn ở các nhãn.</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31</a:t>
            </a:fld>
            <a:endParaRPr lang="en-US"/>
          </a:p>
        </p:txBody>
      </p:sp>
    </p:spTree>
    <p:extLst>
      <p:ext uri="{BB962C8B-B14F-4D97-AF65-F5344CB8AC3E}">
        <p14:creationId xmlns:p14="http://schemas.microsoft.com/office/powerpoint/2010/main" val="252342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err="1">
                <a:effectLst/>
                <a:latin typeface="Times New Roman" panose="02020603050405020304" pitchFamily="18" charset="0"/>
                <a:ea typeface="SimSun" panose="02010600030101010101" pitchFamily="2" charset="-122"/>
                <a:cs typeface="Arial" panose="020B0604020202020204" pitchFamily="34" charset="0"/>
              </a:rPr>
              <a:t>Bài</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toán</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vi-VN" sz="1800">
                <a:effectLst/>
                <a:latin typeface="Times New Roman" panose="02020603050405020304" pitchFamily="18" charset="0"/>
                <a:ea typeface="SimSun" panose="02010600030101010101" pitchFamily="2" charset="-122"/>
                <a:cs typeface="Arial" panose="020B0604020202020204" pitchFamily="34" charset="0"/>
              </a:rPr>
              <a:t>dự đoán sinh viên có qua một môn hay không dựa trên các môn cơ sở ngành </a:t>
            </a:r>
            <a:r>
              <a:rPr lang="en-US" sz="1800" err="1">
                <a:effectLst/>
                <a:latin typeface="Times New Roman" panose="02020603050405020304" pitchFamily="18" charset="0"/>
                <a:ea typeface="SimSun" panose="02010600030101010101" pitchFamily="2" charset="-122"/>
                <a:cs typeface="Arial" panose="020B0604020202020204" pitchFamily="34" charset="0"/>
              </a:rPr>
              <a:t>đặt</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ra</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mục</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tiêu</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tìm</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hiểu</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và</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phân</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tích</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mối</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quan</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hệ</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en-US" sz="1800" err="1">
                <a:effectLst/>
                <a:latin typeface="Times New Roman" panose="02020603050405020304" pitchFamily="18" charset="0"/>
                <a:ea typeface="SimSun" panose="02010600030101010101" pitchFamily="2" charset="-122"/>
                <a:cs typeface="Arial" panose="020B0604020202020204" pitchFamily="34" charset="0"/>
              </a:rPr>
              <a:t>giữa</a:t>
            </a:r>
            <a:r>
              <a:rPr lang="en-US" sz="1800">
                <a:effectLst/>
                <a:latin typeface="Times New Roman" panose="02020603050405020304" pitchFamily="18" charset="0"/>
                <a:ea typeface="SimSun" panose="02010600030101010101" pitchFamily="2" charset="-122"/>
                <a:cs typeface="Arial" panose="020B0604020202020204" pitchFamily="34" charset="0"/>
              </a:rPr>
              <a:t> </a:t>
            </a:r>
            <a:r>
              <a:rPr lang="vi-VN" sz="1800">
                <a:effectLst/>
                <a:latin typeface="Times New Roman" panose="02020603050405020304" pitchFamily="18" charset="0"/>
                <a:ea typeface="SimSun" panose="02010600030101010101" pitchFamily="2" charset="-122"/>
                <a:cs typeface="Arial" panose="020B0604020202020204" pitchFamily="34" charset="0"/>
              </a:rPr>
              <a:t>kết quả học tập của sinh viên trong các môn học trước đó và môn học dự đoán [3].</a:t>
            </a:r>
            <a:r>
              <a:rPr lang="vi-VN" sz="1800">
                <a:solidFill>
                  <a:srgbClr val="FF0000"/>
                </a:solidFill>
                <a:effectLst/>
                <a:latin typeface="Times New Roman" panose="02020603050405020304" pitchFamily="18" charset="0"/>
                <a:ea typeface="SimSun" panose="02010600030101010101" pitchFamily="2" charset="-122"/>
                <a:cs typeface="Arial" panose="020B0604020202020204" pitchFamily="34" charset="0"/>
              </a:rPr>
              <a:t> </a:t>
            </a:r>
            <a:r>
              <a:rPr lang="vi-VN" sz="1800">
                <a:effectLst/>
                <a:latin typeface="Times New Roman" panose="02020603050405020304" pitchFamily="18" charset="0"/>
                <a:ea typeface="SimSun" panose="02010600030101010101" pitchFamily="2" charset="-122"/>
                <a:cs typeface="Arial" panose="020B0604020202020204" pitchFamily="34" charset="0"/>
              </a:rPr>
              <a:t>Khả năng dự đoán kết quả học tập có thể giúp các nhà quản lý giáo dục và giảng viên đưa ra các biện pháp hỗ trợ phù hợp để nâng cao hiệu quả học tập và thành công của sinh viên đại học.</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indent="457200" algn="just">
              <a:lnSpc>
                <a:spcPct val="150000"/>
              </a:lnSpc>
              <a:spcBef>
                <a:spcPts val="0"/>
              </a:spcBef>
              <a:spcAft>
                <a:spcPts val="800"/>
              </a:spcAft>
            </a:pPr>
            <a:r>
              <a:rPr lang="vi-VN" sz="1800">
                <a:effectLst/>
                <a:latin typeface="Times New Roman" panose="02020603050405020304" pitchFamily="18" charset="0"/>
                <a:ea typeface="Times New Roman" panose="02020603050405020304" pitchFamily="18" charset="0"/>
                <a:cs typeface="Arial" panose="020B0604020202020204" pitchFamily="34" charset="0"/>
              </a:rPr>
              <a:t>Với mục đích dự đoán được dữ liệu của kết quả học các môn học trước </a:t>
            </a:r>
            <a:r>
              <a:rPr lang="vi-VN" sz="1800">
                <a:effectLst/>
                <a:latin typeface="Times New Roman" panose="02020603050405020304" pitchFamily="18" charset="0"/>
                <a:ea typeface="SimSun" panose="02010600030101010101" pitchFamily="2" charset="-122"/>
                <a:cs typeface="Arial" panose="020B0604020202020204" pitchFamily="34" charset="0"/>
              </a:rPr>
              <a:t>như Giải tích, Xác suất thống kê, Nhập môn lập trình, Cấu trúc dữ liệu </a:t>
            </a:r>
            <a:r>
              <a:rPr lang="vi-VN" sz="1800">
                <a:effectLst/>
                <a:latin typeface="Times New Roman" panose="02020603050405020304" pitchFamily="18" charset="0"/>
                <a:ea typeface="Times New Roman" panose="02020603050405020304" pitchFamily="18" charset="0"/>
                <a:cs typeface="Arial" panose="020B0604020202020204" pitchFamily="34" charset="0"/>
              </a:rPr>
              <a:t>và </a:t>
            </a:r>
            <a:r>
              <a:rPr lang="vi-VN" sz="1800">
                <a:effectLst/>
                <a:latin typeface="Times New Roman" panose="02020603050405020304" pitchFamily="18" charset="0"/>
                <a:ea typeface="SimSun" panose="02010600030101010101" pitchFamily="2" charset="-122"/>
                <a:cs typeface="Arial" panose="020B0604020202020204" pitchFamily="34" charset="0"/>
              </a:rPr>
              <a:t>giải thuật…</a:t>
            </a:r>
            <a:r>
              <a:rPr lang="vi-VN" sz="1800">
                <a:effectLst/>
                <a:latin typeface="Times New Roman" panose="02020603050405020304" pitchFamily="18" charset="0"/>
                <a:ea typeface="Times New Roman" panose="02020603050405020304" pitchFamily="18" charset="0"/>
                <a:cs typeface="Arial" panose="020B0604020202020204" pitchFamily="34" charset="0"/>
              </a:rPr>
              <a:t>có ảnh hưởng như thế nào đến việc sinh viên có qua môn Lập trình hướng đối tượng hay không, nhóm đề ra mục tiêu ban đầu xử lý lại bộ dữ liệu </a:t>
            </a:r>
            <a:r>
              <a:rPr lang="vi-VN" sz="1800">
                <a:effectLst/>
                <a:latin typeface="Times New Roman" panose="02020603050405020304" pitchFamily="18" charset="0"/>
                <a:ea typeface="SimSun" panose="02010600030101010101" pitchFamily="2" charset="-122"/>
                <a:cs typeface="Arial" panose="020B0604020202020204" pitchFamily="34" charset="0"/>
              </a:rPr>
              <a:t>Education_dataset_v2 </a:t>
            </a:r>
            <a:r>
              <a:rPr lang="vi-VN" sz="1800">
                <a:effectLst/>
                <a:latin typeface="Times New Roman" panose="02020603050405020304" pitchFamily="18" charset="0"/>
                <a:ea typeface="Times New Roman" panose="02020603050405020304" pitchFamily="18" charset="0"/>
                <a:cs typeface="Arial" panose="020B0604020202020204" pitchFamily="34" charset="0"/>
              </a:rPr>
              <a:t>để được bộ dữ liệu phù hợp với mục đích của bài toán mà nhóm đã đặt ra.</a:t>
            </a:r>
            <a:r>
              <a:rPr lang="vi-VN" sz="1800">
                <a:effectLst/>
                <a:latin typeface="Times New Roman" panose="02020603050405020304" pitchFamily="18" charset="0"/>
                <a:ea typeface="SimSun" panose="02010600030101010101" pitchFamily="2" charset="-122"/>
                <a:cs typeface="Arial" panose="020B0604020202020204" pitchFamily="34" charset="0"/>
              </a:rPr>
              <a:t> </a:t>
            </a:r>
            <a:r>
              <a:rPr lang="vi-VN" sz="1800">
                <a:effectLst/>
                <a:latin typeface="Times New Roman" panose="02020603050405020304" pitchFamily="18" charset="0"/>
                <a:ea typeface="Times New Roman" panose="02020603050405020304" pitchFamily="18" charset="0"/>
                <a:cs typeface="Arial" panose="020B0604020202020204" pitchFamily="34" charset="0"/>
              </a:rPr>
              <a:t>Sau đó tiến hành cài đặt và triển khai thực nghiệm các mô hình trên bộ dữ liệu sau khi đã được xử lý, từ đó thu thập được các kết quả thực nghiệm khác nhau trên từng mô hình, từng phương pháp. </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indent="457200" algn="just">
              <a:lnSpc>
                <a:spcPct val="150000"/>
              </a:lnSpc>
              <a:spcBef>
                <a:spcPts val="0"/>
              </a:spcBef>
              <a:spcAft>
                <a:spcPts val="800"/>
              </a:spcAft>
            </a:pPr>
            <a:r>
              <a:rPr lang="vi-VN" sz="1800">
                <a:effectLst/>
                <a:latin typeface="Times New Roman" panose="02020603050405020304" pitchFamily="18" charset="0"/>
                <a:ea typeface="Times New Roman" panose="02020603050405020304" pitchFamily="18" charset="0"/>
                <a:cs typeface="Arial" panose="020B0604020202020204" pitchFamily="34" charset="0"/>
              </a:rPr>
              <a:t>Bài toán nhận đầu vào là điểm của sinh viên trong các môn học trước đó, đầu ra là dự đoán xem sinh viên có qua môn Lập trình hướng đối tượng hay không.</a:t>
            </a:r>
            <a:endParaRPr lang="en-US" sz="1800">
              <a:effectLst/>
              <a:latin typeface="Calibri" panose="020F0502020204030204" pitchFamily="34" charset="0"/>
              <a:ea typeface="SimSu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3</a:t>
            </a:fld>
            <a:endParaRPr lang="en-US"/>
          </a:p>
        </p:txBody>
      </p:sp>
    </p:spTree>
    <p:extLst>
      <p:ext uri="{BB962C8B-B14F-4D97-AF65-F5344CB8AC3E}">
        <p14:creationId xmlns:p14="http://schemas.microsoft.com/office/powerpoint/2010/main" val="1825183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32</a:t>
            </a:fld>
            <a:endParaRPr lang="en-US"/>
          </a:p>
        </p:txBody>
      </p:sp>
    </p:spTree>
    <p:extLst>
      <p:ext uri="{BB962C8B-B14F-4D97-AF65-F5344CB8AC3E}">
        <p14:creationId xmlns:p14="http://schemas.microsoft.com/office/powerpoint/2010/main" val="3598187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200" err="1">
                <a:effectLst/>
                <a:latin typeface="Times New Roman" panose="02020603050405020304" pitchFamily="18" charset="0"/>
                <a:ea typeface="SimSun" panose="02010600030101010101" pitchFamily="2" charset="-122"/>
                <a:cs typeface="Arial" panose="020B0604020202020204" pitchFamily="34" charset="0"/>
              </a:rPr>
              <a:t>Bài</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toán</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vi-VN" sz="1200">
                <a:effectLst/>
                <a:latin typeface="Times New Roman" panose="02020603050405020304" pitchFamily="18" charset="0"/>
                <a:ea typeface="SimSun" panose="02010600030101010101" pitchFamily="2" charset="-122"/>
                <a:cs typeface="Arial" panose="020B0604020202020204" pitchFamily="34" charset="0"/>
              </a:rPr>
              <a:t>dự đoán sinh viên có qua một môn hay không dựa trên các môn cơ sở ngành </a:t>
            </a:r>
            <a:r>
              <a:rPr lang="en-US" sz="1200" err="1">
                <a:effectLst/>
                <a:latin typeface="Times New Roman" panose="02020603050405020304" pitchFamily="18" charset="0"/>
                <a:ea typeface="SimSun" panose="02010600030101010101" pitchFamily="2" charset="-122"/>
                <a:cs typeface="Arial" panose="020B0604020202020204" pitchFamily="34" charset="0"/>
              </a:rPr>
              <a:t>đặt</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ra</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mục</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tiêu</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tìm</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hiểu</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và</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phân</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tích</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mối</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quan</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hệ</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en-US" sz="1200" err="1">
                <a:effectLst/>
                <a:latin typeface="Times New Roman" panose="02020603050405020304" pitchFamily="18" charset="0"/>
                <a:ea typeface="SimSun" panose="02010600030101010101" pitchFamily="2" charset="-122"/>
                <a:cs typeface="Arial" panose="020B0604020202020204" pitchFamily="34" charset="0"/>
              </a:rPr>
              <a:t>giữa</a:t>
            </a:r>
            <a:r>
              <a:rPr lang="en-US" sz="1200">
                <a:effectLst/>
                <a:latin typeface="Times New Roman" panose="02020603050405020304" pitchFamily="18" charset="0"/>
                <a:ea typeface="SimSun" panose="02010600030101010101" pitchFamily="2" charset="-122"/>
                <a:cs typeface="Arial" panose="020B0604020202020204" pitchFamily="34" charset="0"/>
              </a:rPr>
              <a:t> </a:t>
            </a:r>
            <a:r>
              <a:rPr lang="vi-VN" sz="1200">
                <a:effectLst/>
                <a:latin typeface="Times New Roman" panose="02020603050405020304" pitchFamily="18" charset="0"/>
                <a:ea typeface="SimSun" panose="02010600030101010101" pitchFamily="2" charset="-122"/>
                <a:cs typeface="Arial" panose="020B0604020202020204" pitchFamily="34" charset="0"/>
              </a:rPr>
              <a:t>kết quả học tập của sinh viên trong các môn học trước đó và môn học dự đoán [3].</a:t>
            </a:r>
            <a:r>
              <a:rPr lang="vi-VN" sz="1200">
                <a:solidFill>
                  <a:srgbClr val="FF0000"/>
                </a:solidFill>
                <a:effectLst/>
                <a:latin typeface="Times New Roman" panose="02020603050405020304" pitchFamily="18" charset="0"/>
                <a:ea typeface="SimSun" panose="02010600030101010101" pitchFamily="2" charset="-122"/>
                <a:cs typeface="Arial" panose="020B0604020202020204" pitchFamily="34" charset="0"/>
              </a:rPr>
              <a:t> </a:t>
            </a:r>
            <a:r>
              <a:rPr lang="vi-VN" sz="1200">
                <a:effectLst/>
                <a:latin typeface="Times New Roman" panose="02020603050405020304" pitchFamily="18" charset="0"/>
                <a:ea typeface="SimSun" panose="02010600030101010101" pitchFamily="2" charset="-122"/>
                <a:cs typeface="Arial" panose="020B0604020202020204" pitchFamily="34" charset="0"/>
              </a:rPr>
              <a:t>Khả năng dự đoán kết quả học tập có thể giúp các nhà quản lý giáo dục và giảng viên đưa ra các biện pháp hỗ trợ phù hợp để nâng cao hiệu quả học tập và thành công của sinh viên đại học.</a:t>
            </a:r>
            <a:endParaRPr lang="en-US" sz="1200">
              <a:effectLst/>
              <a:latin typeface="Calibri" panose="020F0502020204030204" pitchFamily="34" charset="0"/>
              <a:ea typeface="SimSun" panose="02010600030101010101" pitchFamily="2" charset="-122"/>
              <a:cs typeface="Arial" panose="020B0604020202020204" pitchFamily="34" charset="0"/>
            </a:endParaRPr>
          </a:p>
          <a:p>
            <a:r>
              <a:rPr lang="vi-VN" sz="1200">
                <a:effectLst/>
                <a:latin typeface="Times New Roman" panose="02020603050405020304" pitchFamily="18" charset="0"/>
                <a:ea typeface="Times New Roman" panose="02020603050405020304" pitchFamily="18" charset="0"/>
              </a:rPr>
              <a:t>Với mục đích dự đoán được dữ liệu của kết quả học các môn học trước </a:t>
            </a:r>
            <a:r>
              <a:rPr lang="vi-VN" sz="1200">
                <a:effectLst/>
                <a:latin typeface="Times New Roman" panose="02020603050405020304" pitchFamily="18" charset="0"/>
                <a:ea typeface="SimSun" panose="02010600030101010101" pitchFamily="2" charset="-122"/>
              </a:rPr>
              <a:t>như Giải tích, Xác suất thống kê, Nhập môn lập trình, Cấu trúc dữ liệu </a:t>
            </a:r>
            <a:r>
              <a:rPr lang="vi-VN" sz="1200">
                <a:effectLst/>
                <a:latin typeface="Times New Roman" panose="02020603050405020304" pitchFamily="18" charset="0"/>
                <a:ea typeface="Times New Roman" panose="02020603050405020304" pitchFamily="18" charset="0"/>
              </a:rPr>
              <a:t>và </a:t>
            </a:r>
            <a:r>
              <a:rPr lang="vi-VN" sz="1200">
                <a:effectLst/>
                <a:latin typeface="Times New Roman" panose="02020603050405020304" pitchFamily="18" charset="0"/>
                <a:ea typeface="SimSun" panose="02010600030101010101" pitchFamily="2" charset="-122"/>
              </a:rPr>
              <a:t>giải thuật…</a:t>
            </a:r>
            <a:r>
              <a:rPr lang="vi-VN" sz="1200">
                <a:effectLst/>
                <a:latin typeface="Times New Roman" panose="02020603050405020304" pitchFamily="18" charset="0"/>
                <a:ea typeface="Times New Roman" panose="02020603050405020304" pitchFamily="18" charset="0"/>
              </a:rPr>
              <a:t>có ảnh hưởng như thế nào đến việc sinh viên có qua môn Lập trình hướng đối tượng hay không, nhóm đề ra mục tiêu ban đầu xử lý lại bộ dữ liệu </a:t>
            </a:r>
            <a:r>
              <a:rPr lang="vi-VN" sz="1200">
                <a:effectLst/>
                <a:latin typeface="Times New Roman" panose="02020603050405020304" pitchFamily="18" charset="0"/>
                <a:ea typeface="SimSun" panose="02010600030101010101" pitchFamily="2" charset="-122"/>
              </a:rPr>
              <a:t>Education_dataset_v2 </a:t>
            </a:r>
            <a:r>
              <a:rPr lang="vi-VN" sz="1200">
                <a:effectLst/>
                <a:latin typeface="Times New Roman" panose="02020603050405020304" pitchFamily="18" charset="0"/>
                <a:ea typeface="Times New Roman" panose="02020603050405020304" pitchFamily="18" charset="0"/>
              </a:rPr>
              <a:t>để được bộ dữ liệu phù hợp với mục đích của bài toán mà nhóm đã đặt ra.</a:t>
            </a:r>
            <a:r>
              <a:rPr lang="vi-VN" sz="1200">
                <a:effectLst/>
                <a:latin typeface="Times New Roman" panose="02020603050405020304" pitchFamily="18" charset="0"/>
                <a:ea typeface="SimSun" panose="02010600030101010101" pitchFamily="2" charset="-122"/>
              </a:rPr>
              <a:t> </a:t>
            </a:r>
            <a:r>
              <a:rPr lang="vi-VN" sz="1200">
                <a:effectLst/>
                <a:latin typeface="Times New Roman" panose="02020603050405020304" pitchFamily="18" charset="0"/>
                <a:ea typeface="Times New Roman" panose="02020603050405020304" pitchFamily="18" charset="0"/>
              </a:rPr>
              <a:t>Sau đó tiến hành cài đặt và triển khai thực nghiệm các mô hình trên bộ dữ liệu sau khi đã được xử lý, từ đó thu thập được các kết quả thực nghiệm khác nhau trên từng mô hình, từng phương pháp. </a:t>
            </a:r>
            <a:endParaRPr lang="en-US"/>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4</a:t>
            </a:fld>
            <a:endParaRPr lang="en-US"/>
          </a:p>
        </p:txBody>
      </p:sp>
    </p:spTree>
    <p:extLst>
      <p:ext uri="{BB962C8B-B14F-4D97-AF65-F5344CB8AC3E}">
        <p14:creationId xmlns:p14="http://schemas.microsoft.com/office/powerpoint/2010/main" val="31037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vi-VN" sz="1800">
                <a:effectLst/>
                <a:latin typeface="Times New Roman" panose="02020603050405020304" pitchFamily="18" charset="0"/>
                <a:ea typeface="SimSun" panose="02010600030101010101" pitchFamily="2" charset="-122"/>
                <a:cs typeface="Arial" panose="020B0604020202020204" pitchFamily="34" charset="0"/>
              </a:rPr>
              <a:t>Trong giai đoạn đầu tiên của cuộc sống học đại học, sinh viên đối mặt với nhiều thay đổi và áp lực mới. Có rất nhiều yếu tố ảnh hưởng đến kết quả học tập của sinh viên, chẳng hạn điều kiện, khả năng học tập, môi trường học tập, độ tuổi, sức khỏe và tâm lý, giới tính hay nền tảng giáo dục trước đó. Liệu các yếu tố độ tuổi, giới tính và nền tảng giáo dục trước đó có thể ảnh hưởng nhiều đến sự thích nghi và thành công trong quá trình học tập của sinh viên.</a:t>
            </a:r>
            <a:endParaRPr lang="en-US" sz="1800">
              <a:effectLst/>
              <a:latin typeface="Calibri" panose="020F0502020204030204" pitchFamily="34" charset="0"/>
              <a:ea typeface="SimSun" panose="02010600030101010101" pitchFamily="2" charset="-122"/>
              <a:cs typeface="Arial" panose="020B0604020202020204" pitchFamily="34" charset="0"/>
            </a:endParaRPr>
          </a:p>
          <a:p>
            <a:r>
              <a:rPr lang="vi-VN" sz="1800">
                <a:effectLst/>
                <a:latin typeface="Times New Roman" panose="02020603050405020304" pitchFamily="18" charset="0"/>
                <a:ea typeface="SimSun" panose="02010600030101010101" pitchFamily="2" charset="-122"/>
              </a:rPr>
              <a:t>Nhiều nghiên cứu đã được tiến hành để giúp phân tích sự ảnh hưởng của các yếu tố như nền tảng giáo dục bậc trung học phổ thông. Ngoài ra, một số nghiên cứu cũng đã nghiên cứu việc sử dụng kết quả học tập của các học kì trước đó để dự đoán kết quả học tập của học kì kế tiếp</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5</a:t>
            </a:fld>
            <a:endParaRPr lang="en-US"/>
          </a:p>
        </p:txBody>
      </p:sp>
    </p:spTree>
    <p:extLst>
      <p:ext uri="{BB962C8B-B14F-4D97-AF65-F5344CB8AC3E}">
        <p14:creationId xmlns:p14="http://schemas.microsoft.com/office/powerpoint/2010/main" val="86080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vi-VN" sz="1800">
                <a:effectLst/>
                <a:latin typeface="Times New Roman" panose="02020603050405020304" pitchFamily="18" charset="0"/>
                <a:ea typeface="SimSun" panose="02010600030101010101" pitchFamily="2" charset="-122"/>
                <a:cs typeface="Arial" panose="020B0604020202020204" pitchFamily="34" charset="0"/>
              </a:rPr>
              <a:t>Kết quả học tập của sinh viên ảnh hưởng bởi nhiều yếu tố, trong đó độ tuổi, giới tính và nền tảng giáo dục trước đó là các yếu tố cần được xem xét kỹ lưỡng để đảm bảo sinh viên có một môi trường học tập tốt và đạt được kết quả tốt nhất. Bài toán gặp phải một số thách thức:</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Dữ liệu hiện tại có thể không đầy đủ, có giá trị thiếu. Để xây dựng mô hình dự đoán tốt, cần phải xử lý và tiền xử lý dữ liệu một cách cẩn thận để nâng cao độ chính xác của mô hình.</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Dữ liệu bị mất cân bằng giữa các lớp qua môn và không qua môn trong việc dự đoán xem sinh viên có qua một môn hay không dựa trên các môn cơ sở ngành.</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Hiện nay có nhiều thuật toán phân loại khác nhau và không phải thuật toán nào cũng phù hợp với bài toán đang quan tâm. Vì vậy, cần chọn thuật toán phù hợp và điều chỉnh các siêu tham số của thuật toán để đạt được kết quả tốt nhất.</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Việc đánh giá mô hình có thể mắc phải các lỗi như </a:t>
            </a:r>
            <a:r>
              <a:rPr lang="vi-VN" sz="1800" err="1">
                <a:effectLst/>
                <a:latin typeface="Times New Roman" panose="02020603050405020304" pitchFamily="18" charset="0"/>
                <a:ea typeface="SimSun" panose="02010600030101010101" pitchFamily="2" charset="-122"/>
                <a:cs typeface="Arial" panose="020B0604020202020204" pitchFamily="34" charset="0"/>
              </a:rPr>
              <a:t>overfitting</a:t>
            </a:r>
            <a:r>
              <a:rPr lang="vi-VN" sz="1800">
                <a:effectLst/>
                <a:latin typeface="Times New Roman" panose="02020603050405020304" pitchFamily="18" charset="0"/>
                <a:ea typeface="SimSun" panose="02010600030101010101" pitchFamily="2" charset="-122"/>
                <a:cs typeface="Arial" panose="020B0604020202020204" pitchFamily="34" charset="0"/>
              </a:rPr>
              <a:t> hoặc </a:t>
            </a:r>
            <a:r>
              <a:rPr lang="vi-VN" sz="1800" err="1">
                <a:effectLst/>
                <a:latin typeface="Times New Roman" panose="02020603050405020304" pitchFamily="18" charset="0"/>
                <a:ea typeface="SimSun" panose="02010600030101010101" pitchFamily="2" charset="-122"/>
                <a:cs typeface="Arial" panose="020B0604020202020204" pitchFamily="34" charset="0"/>
              </a:rPr>
              <a:t>underfitting</a:t>
            </a:r>
            <a:r>
              <a:rPr lang="vi-VN" sz="1800">
                <a:effectLst/>
                <a:latin typeface="Times New Roman" panose="02020603050405020304" pitchFamily="18" charset="0"/>
                <a:ea typeface="SimSun" panose="02010600030101010101" pitchFamily="2" charset="-122"/>
                <a:cs typeface="Arial" panose="020B0604020202020204" pitchFamily="34" charset="0"/>
              </a:rPr>
              <a:t>, do đó cần điều chỉnh mô hình và thực hiện lại quá trình đánh giá nhiều lần để đạt được kết quả tốt nhất.</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Khi có mô hình dự đoán tốt, cần giải thích kết quả của mô hình. Tuy nhiên, việc giải thích kết quả của một mô hình phức tạp có thể rất khó khăn và đòi hỏi kiến thức chuyên môn về thuật toán, xử lý dữ liệu và bài toán cụ thể.</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SimSun" panose="02010600030101010101" pitchFamily="2" charset="-122"/>
                <a:cs typeface="Arial" panose="020B0604020202020204" pitchFamily="34" charset="0"/>
              </a:rPr>
              <a:t>Bài toán dự đoán kết quả học tập của sinh viên có thể được áp dụng trong nhiều lĩnh vực khác nhau, từ giáo dục đến nhân sự. Tuy nhiên, để thực hiện áp dụng thực tế, cần đảm bảo tính khả thi của việc sử dụng dữ liệu và mô hình dự đoán trên các nền tảng và hệ thống khác nhau.</a:t>
            </a:r>
            <a:endParaRPr lang="en-US" sz="1800">
              <a:effectLst/>
              <a:latin typeface="Calibri" panose="020F0502020204030204" pitchFamily="34" charset="0"/>
              <a:ea typeface="SimSu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6</a:t>
            </a:fld>
            <a:endParaRPr lang="en-US"/>
          </a:p>
        </p:txBody>
      </p:sp>
    </p:spTree>
    <p:extLst>
      <p:ext uri="{BB962C8B-B14F-4D97-AF65-F5344CB8AC3E}">
        <p14:creationId xmlns:p14="http://schemas.microsoft.com/office/powerpoint/2010/main" val="73947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vi-VN" sz="1300">
                <a:effectLst/>
                <a:latin typeface="Times New Roman" panose="02020603050405020304" pitchFamily="18" charset="0"/>
                <a:ea typeface="SimSun" panose="02010600030101010101" pitchFamily="2" charset="-122"/>
                <a:cs typeface="Arial" panose="020B0604020202020204" pitchFamily="34" charset="0"/>
              </a:rPr>
              <a:t>Bài toán dự đoán sinh viên có qua một môn hay không dựa trên các môn cơ sở ngành tập trung nghiên cứu phân tích mối quan hệ giữa kết quả các môn học cơ bản đến việc qua môn hay rớt môn học quan trọng của sinh viên ngành công nghệ thông tin. Nghiên cứu được thực hiện dựa trên bộ dữ liệu bao gồm các thông tin về kết quả học tập của sinh viên trong các môn học cơ sở ngành và kết quả học tập của sinh viên trong môn học Lập trình hướng đối tượng. Bộ dữ liệu được thu thập từ thông tin của các sinh viên theo học tại trường Đại học Công nghệ Thông tin – ĐHQG TPHCM từ khóa 8 (năm học 2013) đến khóa 14 (năm học 2019).</a:t>
            </a:r>
            <a:endParaRPr lang="vi-VN" sz="1100">
              <a:effectLst/>
              <a:latin typeface="Calibri" panose="020F0502020204030204" pitchFamily="34" charset="0"/>
              <a:ea typeface="SimSun" panose="02010600030101010101" pitchFamily="2" charset="-122"/>
              <a:cs typeface="Arial" panose="020B0604020202020204" pitchFamily="34" charset="0"/>
            </a:endParaRPr>
          </a:p>
          <a:p>
            <a:pPr marL="0" marR="0" indent="457200" algn="just">
              <a:lnSpc>
                <a:spcPct val="150000"/>
              </a:lnSpc>
              <a:spcBef>
                <a:spcPts val="0"/>
              </a:spcBef>
              <a:spcAft>
                <a:spcPts val="800"/>
              </a:spcAft>
            </a:pPr>
            <a:r>
              <a:rPr lang="vi-VN" sz="1300">
                <a:effectLst/>
                <a:latin typeface="Times New Roman" panose="02020603050405020304" pitchFamily="18" charset="0"/>
                <a:ea typeface="SimSun" panose="02010600030101010101" pitchFamily="2" charset="-122"/>
                <a:cs typeface="Arial" panose="020B0604020202020204" pitchFamily="34" charset="0"/>
              </a:rPr>
              <a:t>Bài toán phân tích tác động của các yếu tố ảnh hưởng đến kết quả học tập của sinh viên hướng đến nhiều mục tiêu:</a:t>
            </a:r>
            <a:endParaRPr lang="en-US" sz="11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300">
                <a:effectLst/>
                <a:latin typeface="Times New Roman" panose="02020603050405020304" pitchFamily="18" charset="0"/>
                <a:ea typeface="SimSun" panose="02010600030101010101" pitchFamily="2" charset="-122"/>
                <a:cs typeface="Arial" panose="020B0604020202020204" pitchFamily="34" charset="0"/>
              </a:rPr>
              <a:t>Hỗ trợ quyết định trong tuyển sinh của các trường đại học, việc hiểu được tác động của độ tuổi, giới tính và nền tảng giáo dục trước đó đến kết quả học tập có thể giúp các trường đại học và nhà tuyển sinh đưa ra quyết định thông minh và công bằng.</a:t>
            </a:r>
            <a:endParaRPr lang="en-US" sz="11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300">
                <a:effectLst/>
                <a:latin typeface="Times New Roman" panose="02020603050405020304" pitchFamily="18" charset="0"/>
                <a:ea typeface="SimSun" panose="02010600030101010101" pitchFamily="2" charset="-122"/>
                <a:cs typeface="Arial" panose="020B0604020202020204" pitchFamily="34" charset="0"/>
              </a:rPr>
              <a:t>Giúp giảng viên và cố vấn học tập có một cái nhìn bao quát từ đó đưa ra các biện pháp hỗ trợ học tập phù hợp cho sinh viên, bao gồm các chương trình học tập cá nhân hóa, hướng dẫn chuyên sâu và các khóa đào tạo bổ sung.</a:t>
            </a:r>
            <a:endParaRPr lang="en-US" sz="110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vi-VN" sz="1300">
                <a:effectLst/>
                <a:latin typeface="Times New Roman" panose="02020603050405020304" pitchFamily="18" charset="0"/>
                <a:ea typeface="Times New Roman" panose="02020603050405020304" pitchFamily="18" charset="0"/>
                <a:cs typeface="Arial" panose="020B0604020202020204" pitchFamily="34" charset="0"/>
              </a:rPr>
              <a:t>Tích hợp ứng dụng vào hệ thống quản lý học tập của trường để giúp giáo viên có thể dự đoán kết quả học tập của sinh viên và đưa ra các biện pháp nhằm giúp sinh viên cải thiện kết quả học tập.</a:t>
            </a:r>
            <a:endParaRPr lang="en-US" sz="1100">
              <a:effectLst/>
              <a:latin typeface="Calibri" panose="020F0502020204030204" pitchFamily="34" charset="0"/>
              <a:ea typeface="SimSun" panose="02010600030101010101" pitchFamily="2" charset="-122"/>
              <a:cs typeface="Arial" panose="020B0604020202020204" pitchFamily="34" charset="0"/>
            </a:endParaRPr>
          </a:p>
          <a:p>
            <a:r>
              <a:rPr lang="vi-VN"/>
              <a:t>Tiếp theo là đến phần 2. bộ dữ liệu mời bạn duyên trình bày.</a:t>
            </a:r>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7</a:t>
            </a:fld>
            <a:endParaRPr lang="en-US"/>
          </a:p>
        </p:txBody>
      </p:sp>
    </p:spTree>
    <p:extLst>
      <p:ext uri="{BB962C8B-B14F-4D97-AF65-F5344CB8AC3E}">
        <p14:creationId xmlns:p14="http://schemas.microsoft.com/office/powerpoint/2010/main" val="200741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lgn="just">
              <a:buFont typeface="Symbol" panose="05050102010706020507" pitchFamily="18" charset="2"/>
              <a:buNone/>
            </a:pPr>
            <a:r>
              <a:rPr lang="en-US" sz="1200">
                <a:latin typeface="Times New Roman" panose="02020603050405020304" pitchFamily="18" charset="0"/>
                <a:cs typeface="Times New Roman" panose="02020603050405020304" pitchFamily="18" charset="0"/>
              </a:rPr>
              <a:t>Từ bộ dữ liệu gốc bao gồm 15 bảng dữ liệu, nhóm đã tiến hành các bước xử lí và tạo ra bộ dữ liệu phù hợp với bài toán mà nhóm đặt ra.</a:t>
            </a:r>
          </a:p>
          <a:p>
            <a:pPr marL="0" lvl="3" indent="0" algn="just">
              <a:buFont typeface="Symbol" panose="05050102010706020507" pitchFamily="18" charset="2"/>
              <a:buNone/>
            </a:pPr>
            <a:r>
              <a:rPr lang="en-US" sz="1200">
                <a:latin typeface="Times New Roman" panose="02020603050405020304" pitchFamily="18" charset="0"/>
                <a:cs typeface="Times New Roman" panose="02020603050405020304" pitchFamily="18" charset="0"/>
              </a:rPr>
              <a:t>Bước 1: Làm sạch dữ liệu</a:t>
            </a:r>
          </a:p>
          <a:p>
            <a:pPr marL="0" lvl="3" indent="0" algn="just">
              <a:buFont typeface="Symbol" panose="05050102010706020507" pitchFamily="18" charset="2"/>
              <a:buNone/>
            </a:pPr>
            <a:r>
              <a:rPr lang="en-US" sz="1200">
                <a:latin typeface="Times New Roman" panose="02020603050405020304" pitchFamily="18" charset="0"/>
                <a:cs typeface="Times New Roman" panose="02020603050405020304" pitchFamily="18" charset="0"/>
              </a:rPr>
              <a:t>Ví dụ: cột lydo của bảng baoluu. Dùng hàm unique để lấy ra các giá trị của cột lydo. Sau đó, dùng hàm replace thay thế các giá trị nhiễu, giá trị khoảng trắng “ “ chuyển về nan. Kiểm tra lại bằng hàm unique, cột lydo bây h có </a:t>
            </a: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9</a:t>
            </a:fld>
            <a:endParaRPr lang="en-US"/>
          </a:p>
        </p:txBody>
      </p:sp>
    </p:spTree>
    <p:extLst>
      <p:ext uri="{BB962C8B-B14F-4D97-AF65-F5344CB8AC3E}">
        <p14:creationId xmlns:p14="http://schemas.microsoft.com/office/powerpoint/2010/main" val="11304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a:t>
            </a:r>
          </a:p>
          <a:p>
            <a:pPr marL="342900" lvl="3" indent="-342900" algn="just">
              <a:buFont typeface="Symbol" panose="05050102010706020507" pitchFamily="18" charset="2"/>
              <a:buChar char="-"/>
            </a:pPr>
            <a:r>
              <a:rPr lang="vi-VN" sz="1200">
                <a:latin typeface="Times New Roman" panose="02020603050405020304" pitchFamily="18" charset="0"/>
                <a:cs typeface="Times New Roman" panose="02020603050405020304" pitchFamily="18" charset="0"/>
              </a:rPr>
              <a:t>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tối ưu là siêu mặt </a:t>
            </a:r>
            <a:r>
              <a:rPr lang="vi-VN" sz="1200" err="1">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a:t>
            </a:r>
            <a:r>
              <a:rPr lang="vi-VN" sz="1200" err="1">
                <a:latin typeface="Times New Roman" panose="02020603050405020304" pitchFamily="18" charset="0"/>
                <a:cs typeface="Times New Roman" panose="02020603050405020304" pitchFamily="18" charset="0"/>
              </a:rPr>
              <a:t>vector</a:t>
            </a:r>
            <a:r>
              <a:rPr lang="vi-VN" sz="1200">
                <a:latin typeface="Times New Roman" panose="02020603050405020304" pitchFamily="18" charset="0"/>
                <a:cs typeface="Times New Roman" panose="02020603050405020304" pitchFamily="18" charset="0"/>
              </a:rPr>
              <a:t> phân loại (</a:t>
            </a:r>
            <a:r>
              <a:rPr lang="vi-VN" sz="1200">
                <a:solidFill>
                  <a:srgbClr val="800000"/>
                </a:solidFill>
                <a:latin typeface="Times New Roman" panose="02020603050405020304" pitchFamily="18" charset="0"/>
                <a:cs typeface="Times New Roman" panose="02020603050405020304" pitchFamily="18" charset="0"/>
              </a:rPr>
              <a:t>Khoảng cách giữa một điểm dữ liệu và siêu mặt </a:t>
            </a:r>
            <a:r>
              <a:rPr lang="vi-VN" sz="1200" err="1">
                <a:solidFill>
                  <a:srgbClr val="800000"/>
                </a:solidFill>
                <a:latin typeface="Times New Roman" panose="02020603050405020304" pitchFamily="18" charset="0"/>
                <a:cs typeface="Times New Roman" panose="02020603050405020304" pitchFamily="18" charset="0"/>
              </a:rPr>
              <a:t>phẳng</a:t>
            </a:r>
            <a:r>
              <a:rPr lang="vi-VN" sz="1200">
                <a:latin typeface="Times New Roman" panose="02020603050405020304" pitchFamily="18" charset="0"/>
                <a:cs typeface="Times New Roman" panose="02020603050405020304" pitchFamily="18" charset="0"/>
              </a:rPr>
              <a:t>) có độ dài lớn nhất.</a:t>
            </a:r>
          </a:p>
          <a:p>
            <a:pPr marL="342900" marR="0" lvl="3" indent="-342900" algn="just"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vi-VN" sz="1200">
                <a:latin typeface="+mj-lt"/>
              </a:rPr>
              <a:t>SVM có thể xử lý dữ liệu số và dữ liệu rời rạc, và có khả năng tốt trong việc xử lý dữ liệu nhiễu và dữ liệu có số chiều cao. </a:t>
            </a:r>
            <a:endParaRPr lang="en-US" sz="1200">
              <a:latin typeface="+mj-lt"/>
            </a:endParaRPr>
          </a:p>
          <a:p>
            <a:pPr marL="342900" lvl="3" indent="-342900" algn="just">
              <a:buFont typeface="Symbol" panose="05050102010706020507" pitchFamily="18" charset="2"/>
              <a:buChar char="-"/>
            </a:pPr>
            <a:endParaRPr lang="vi-VN" sz="12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D762C63-1925-44D6-8259-4E070D65734B}" type="slidenum">
              <a:rPr lang="en-US" smtClean="0"/>
              <a:t>10</a:t>
            </a:fld>
            <a:endParaRPr lang="en-US"/>
          </a:p>
        </p:txBody>
      </p:sp>
    </p:spTree>
    <p:extLst>
      <p:ext uri="{BB962C8B-B14F-4D97-AF65-F5344CB8AC3E}">
        <p14:creationId xmlns:p14="http://schemas.microsoft.com/office/powerpoint/2010/main" val="341640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C12E048-87BF-4498-A791-AB6E6F34EA11}"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6BD30F-DB60-4EBF-B3AB-C0F1C8E22FA4}"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7A71C-7480-4958-81E6-123434A7FC65}"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E3D6CA-676F-42C2-BBEE-45FA9379D56D}"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D90D3-6CFA-4B46-92D1-5D967550A7A1}"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5335D5-FF8B-4472-A623-6BB764A72B9C}"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B8E5C-CC02-4754-817B-777CB6FC6B48}" type="datetime1">
              <a:rPr lang="en-US" smtClean="0"/>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7CBAB4-6486-4E2A-9BEE-CF7FB6E20780}" type="datetime1">
              <a:rPr lang="en-US" smtClean="0"/>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33AAE-02CE-47A1-ABC2-657115451789}" type="datetime1">
              <a:rPr lang="en-US" smtClean="0"/>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33496-F1F6-472E-A516-89A8B8DFB93B}"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5A21CF-EE6D-49D9-AE45-585470BF62A8}"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4389D-4FB0-4A2F-8624-B60641552F9F}" type="datetime1">
              <a:rPr lang="en-US" smtClean="0"/>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tuyensinh.tnus.edu.vn/article/bang-phan-chia-khu-vuc-2020-kv1-kv2-kv2nt-kv3" TargetMode="Externa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5.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sp>
        <p:nvSpPr>
          <p:cNvPr id="10" name="TextBox 10"/>
          <p:cNvSpPr txBox="1"/>
          <p:nvPr/>
        </p:nvSpPr>
        <p:spPr>
          <a:xfrm>
            <a:off x="1333500" y="3403327"/>
            <a:ext cx="15621000" cy="2654573"/>
          </a:xfrm>
          <a:prstGeom prst="rect">
            <a:avLst/>
          </a:prstGeom>
        </p:spPr>
        <p:txBody>
          <a:bodyPr wrap="square" lIns="0" tIns="0" rIns="0" bIns="0" rtlCol="0" anchor="t">
            <a:spAutoFit/>
          </a:bodyPr>
          <a:lstStyle/>
          <a:p>
            <a:pPr algn="ctr">
              <a:lnSpc>
                <a:spcPct val="150000"/>
              </a:lnSpc>
            </a:pPr>
            <a:r>
              <a:rPr lang="en-US" sz="6000" b="1">
                <a:effectLst/>
                <a:latin typeface="Calibri" panose="020F0502020204030204" pitchFamily="34" charset="0"/>
                <a:ea typeface="SimSun" panose="02010600030101010101" pitchFamily="2" charset="-122"/>
                <a:cs typeface="Arial" panose="020B0604020202020204" pitchFamily="34" charset="0"/>
              </a:rPr>
              <a:t>KHAI THÁC DỮ LIỆU GIÁO DỤC NHẰM DỰ ĐOÁN </a:t>
            </a:r>
            <a:br>
              <a:rPr lang="en-US" sz="6000" b="1">
                <a:effectLst/>
                <a:latin typeface="Calibri" panose="020F0502020204030204" pitchFamily="34" charset="0"/>
                <a:ea typeface="SimSun" panose="02010600030101010101" pitchFamily="2" charset="-122"/>
                <a:cs typeface="Arial" panose="020B0604020202020204" pitchFamily="34" charset="0"/>
              </a:rPr>
            </a:br>
            <a:r>
              <a:rPr lang="en-US" sz="6000" b="1">
                <a:effectLst/>
                <a:latin typeface="Calibri" panose="020F0502020204030204" pitchFamily="34" charset="0"/>
                <a:ea typeface="SimSun" panose="02010600030101010101" pitchFamily="2" charset="-122"/>
                <a:cs typeface="Arial" panose="020B0604020202020204" pitchFamily="34" charset="0"/>
              </a:rPr>
              <a:t>KẾT QUẢ HỌC TẬP CỦA SINH VIÊN</a:t>
            </a:r>
            <a:endParaRPr lang="en-US" sz="73300">
              <a:solidFill>
                <a:srgbClr val="000000"/>
              </a:solidFill>
              <a:latin typeface="Martel Heavy"/>
            </a:endParaRPr>
          </a:p>
        </p:txBody>
      </p:sp>
      <p:sp>
        <p:nvSpPr>
          <p:cNvPr id="12" name="TextBox 12"/>
          <p:cNvSpPr txBox="1"/>
          <p:nvPr/>
        </p:nvSpPr>
        <p:spPr>
          <a:xfrm>
            <a:off x="1524001" y="6667500"/>
            <a:ext cx="5181600" cy="1692386"/>
          </a:xfrm>
          <a:prstGeom prst="rect">
            <a:avLst/>
          </a:prstGeom>
        </p:spPr>
        <p:txBody>
          <a:bodyPr wrap="square" lIns="0" tIns="0" rIns="0" bIns="0" rtlCol="0" anchor="t">
            <a:spAutoFit/>
          </a:bodyPr>
          <a:lstStyle/>
          <a:p>
            <a:pPr>
              <a:lnSpc>
                <a:spcPts val="4501"/>
              </a:lnSpc>
            </a:pPr>
            <a:r>
              <a:rPr lang="en-US" sz="2800" b="1">
                <a:solidFill>
                  <a:srgbClr val="000000"/>
                </a:solidFill>
                <a:latin typeface="+mj-lt"/>
              </a:rPr>
              <a:t>GVHD:</a:t>
            </a:r>
          </a:p>
          <a:p>
            <a:pPr>
              <a:lnSpc>
                <a:spcPts val="4501"/>
              </a:lnSpc>
            </a:pPr>
            <a:r>
              <a:rPr lang="en-US" sz="2800">
                <a:solidFill>
                  <a:srgbClr val="000000"/>
                </a:solidFill>
                <a:latin typeface="+mj-lt"/>
              </a:rPr>
              <a:t>Ths. Nguyễn Thị Anh Thư</a:t>
            </a:r>
          </a:p>
          <a:p>
            <a:pPr>
              <a:lnSpc>
                <a:spcPts val="4501"/>
              </a:lnSpc>
            </a:pPr>
            <a:r>
              <a:rPr lang="en-US" sz="2800">
                <a:solidFill>
                  <a:srgbClr val="000000"/>
                </a:solidFill>
                <a:latin typeface="+mj-lt"/>
              </a:rPr>
              <a:t>Võ Tấn Khoa</a:t>
            </a:r>
          </a:p>
        </p:txBody>
      </p:sp>
      <p:grpSp>
        <p:nvGrpSpPr>
          <p:cNvPr id="14" name="Group 13">
            <a:extLst>
              <a:ext uri="{FF2B5EF4-FFF2-40B4-BE49-F238E27FC236}">
                <a16:creationId xmlns:a16="http://schemas.microsoft.com/office/drawing/2014/main" id="{0E33C90D-6525-71B4-97BE-0334BB06D53C}"/>
              </a:ext>
            </a:extLst>
          </p:cNvPr>
          <p:cNvGrpSpPr/>
          <p:nvPr/>
        </p:nvGrpSpPr>
        <p:grpSpPr>
          <a:xfrm>
            <a:off x="3876469" y="242775"/>
            <a:ext cx="11439731" cy="1223761"/>
            <a:chOff x="4567849" y="242775"/>
            <a:chExt cx="10546732" cy="1223761"/>
          </a:xfrm>
        </p:grpSpPr>
        <p:sp>
          <p:nvSpPr>
            <p:cNvPr id="15" name="TextBox 18">
              <a:extLst>
                <a:ext uri="{FF2B5EF4-FFF2-40B4-BE49-F238E27FC236}">
                  <a16:creationId xmlns:a16="http://schemas.microsoft.com/office/drawing/2014/main" id="{A71A8193-7263-B688-89F0-D9F1BF4DC401}"/>
                </a:ext>
              </a:extLst>
            </p:cNvPr>
            <p:cNvSpPr txBox="1"/>
            <p:nvPr/>
          </p:nvSpPr>
          <p:spPr>
            <a:xfrm>
              <a:off x="5302141" y="277877"/>
              <a:ext cx="9812440" cy="1188659"/>
            </a:xfrm>
            <a:prstGeom prst="rect">
              <a:avLst/>
            </a:prstGeom>
          </p:spPr>
          <p:txBody>
            <a:bodyPr wrap="square" lIns="0" tIns="0" rIns="0" bIns="0" rtlCol="0" anchor="t">
              <a:spAutoFit/>
            </a:bodyPr>
            <a:lstStyle/>
            <a:p>
              <a:pPr algn="ctr">
                <a:lnSpc>
                  <a:spcPts val="4759"/>
                </a:lnSpc>
              </a:pPr>
              <a:r>
                <a:rPr lang="en-US" sz="3399">
                  <a:solidFill>
                    <a:srgbClr val="000000"/>
                  </a:solidFill>
                  <a:cs typeface="Assistant Regular" panose="020B0604020202020204" charset="-79"/>
                </a:rPr>
                <a:t>Trường Đại học Công nghệ thông tin</a:t>
              </a:r>
            </a:p>
            <a:p>
              <a:pPr algn="ctr">
                <a:lnSpc>
                  <a:spcPts val="4759"/>
                </a:lnSpc>
              </a:pPr>
              <a:r>
                <a:rPr lang="en-US" sz="3399">
                  <a:solidFill>
                    <a:srgbClr val="000000"/>
                  </a:solidFill>
                  <a:cs typeface="Assistant Regular" panose="020B0604020202020204" charset="-79"/>
                </a:rPr>
                <a:t>Môn học Khai thác dữ liệu và ứng dụng – CS313.N21</a:t>
              </a:r>
            </a:p>
          </p:txBody>
        </p:sp>
        <p:pic>
          <p:nvPicPr>
            <p:cNvPr id="16" name="Picture 15" descr="A picture containing graphics, clipart, logo, symbol&#10;&#10;Description automatically generated">
              <a:extLst>
                <a:ext uri="{FF2B5EF4-FFF2-40B4-BE49-F238E27FC236}">
                  <a16:creationId xmlns:a16="http://schemas.microsoft.com/office/drawing/2014/main" id="{97D8664B-AD3D-812F-7ABA-34C425DB92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0000"/>
            <a:stretch/>
          </p:blipFill>
          <p:spPr>
            <a:xfrm>
              <a:off x="4567849" y="242775"/>
              <a:ext cx="1468583" cy="1215130"/>
            </a:xfrm>
            <a:prstGeom prst="rect">
              <a:avLst/>
            </a:prstGeom>
          </p:spPr>
        </p:pic>
      </p:grpSp>
      <p:sp>
        <p:nvSpPr>
          <p:cNvPr id="18" name="TextBox 12">
            <a:extLst>
              <a:ext uri="{FF2B5EF4-FFF2-40B4-BE49-F238E27FC236}">
                <a16:creationId xmlns:a16="http://schemas.microsoft.com/office/drawing/2014/main" id="{42A28C4B-4125-F2A4-C11E-FC70CBE842B9}"/>
              </a:ext>
            </a:extLst>
          </p:cNvPr>
          <p:cNvSpPr txBox="1"/>
          <p:nvPr/>
        </p:nvSpPr>
        <p:spPr>
          <a:xfrm>
            <a:off x="11582400" y="6667500"/>
            <a:ext cx="5181600" cy="2800767"/>
          </a:xfrm>
          <a:prstGeom prst="rect">
            <a:avLst/>
          </a:prstGeom>
        </p:spPr>
        <p:txBody>
          <a:bodyPr wrap="square" lIns="0" tIns="0" rIns="0" bIns="0" rtlCol="0" anchor="t">
            <a:spAutoFit/>
          </a:bodyPr>
          <a:lstStyle/>
          <a:p>
            <a:pPr algn="r">
              <a:lnSpc>
                <a:spcPct val="150000"/>
              </a:lnSpc>
            </a:pPr>
            <a:r>
              <a:rPr lang="en-US" sz="2800" b="1">
                <a:solidFill>
                  <a:srgbClr val="000000"/>
                </a:solidFill>
                <a:latin typeface="+mj-lt"/>
              </a:rPr>
              <a:t>Sinh viên thực hiện:</a:t>
            </a:r>
          </a:p>
          <a:p>
            <a:pPr algn="r"/>
            <a:r>
              <a:rPr lang="en-US" sz="2800">
                <a:solidFill>
                  <a:srgbClr val="000000"/>
                </a:solidFill>
                <a:latin typeface="+mj-lt"/>
              </a:rPr>
              <a:t>Nguyễn Phạm Hồng Duyên</a:t>
            </a:r>
          </a:p>
          <a:p>
            <a:pPr algn="r"/>
            <a:r>
              <a:rPr lang="en-US" sz="2800">
                <a:solidFill>
                  <a:srgbClr val="000000"/>
                </a:solidFill>
                <a:latin typeface="+mj-lt"/>
              </a:rPr>
              <a:t>Trần Thị Thu Hà</a:t>
            </a:r>
          </a:p>
          <a:p>
            <a:pPr algn="r"/>
            <a:r>
              <a:rPr lang="en-US" sz="2800">
                <a:solidFill>
                  <a:srgbClr val="000000"/>
                </a:solidFill>
                <a:latin typeface="+mj-lt"/>
              </a:rPr>
              <a:t>Nguyễn Thanh Thanh Trúc</a:t>
            </a:r>
          </a:p>
          <a:p>
            <a:pPr algn="r"/>
            <a:r>
              <a:rPr lang="en-US" sz="2800">
                <a:solidFill>
                  <a:srgbClr val="000000"/>
                </a:solidFill>
                <a:latin typeface="+mj-lt"/>
              </a:rPr>
              <a:t>Lê Văn Hùng</a:t>
            </a:r>
          </a:p>
          <a:p>
            <a:pPr algn="r"/>
            <a:r>
              <a:rPr lang="en-US" sz="2800">
                <a:solidFill>
                  <a:srgbClr val="000000"/>
                </a:solidFill>
                <a:latin typeface="+mj-lt"/>
              </a:rPr>
              <a:t>Lưu Quang Tiến Hoàng</a:t>
            </a:r>
          </a:p>
        </p:txBody>
      </p:sp>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a:t>
            </a:fld>
            <a:endParaRPr lang="en-US" sz="3200">
              <a:solidFill>
                <a:schemeClr val="tx1"/>
              </a:solidFill>
            </a:endParaRPr>
          </a:p>
        </p:txBody>
      </p:sp>
      <p:grpSp>
        <p:nvGrpSpPr>
          <p:cNvPr id="2" name="Group 1">
            <a:extLst>
              <a:ext uri="{FF2B5EF4-FFF2-40B4-BE49-F238E27FC236}">
                <a16:creationId xmlns:a16="http://schemas.microsoft.com/office/drawing/2014/main" id="{77D14929-BE83-6729-FC93-D992A5DBC549}"/>
              </a:ext>
            </a:extLst>
          </p:cNvPr>
          <p:cNvGrpSpPr/>
          <p:nvPr/>
        </p:nvGrpSpPr>
        <p:grpSpPr>
          <a:xfrm>
            <a:off x="4597119" y="1863520"/>
            <a:ext cx="9093762" cy="1360499"/>
            <a:chOff x="6557860" y="-79691"/>
            <a:chExt cx="4720321" cy="1323103"/>
          </a:xfrm>
        </p:grpSpPr>
        <p:sp>
          <p:nvSpPr>
            <p:cNvPr id="3" name="Rectangle 2">
              <a:extLst>
                <a:ext uri="{FF2B5EF4-FFF2-40B4-BE49-F238E27FC236}">
                  <a16:creationId xmlns:a16="http://schemas.microsoft.com/office/drawing/2014/main" id="{C7364113-2A64-DEDB-40EB-D730ABB1A0A4}"/>
                </a:ext>
              </a:extLst>
            </p:cNvPr>
            <p:cNvSpPr/>
            <p:nvPr/>
          </p:nvSpPr>
          <p:spPr>
            <a:xfrm>
              <a:off x="8119562" y="601280"/>
              <a:ext cx="1636842" cy="642132"/>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Times New Roman" panose="02020603050405020304" pitchFamily="18" charset="0"/>
                <a:cs typeface="Times New Roman" panose="02020603050405020304" pitchFamily="18" charset="0"/>
              </a:endParaRPr>
            </a:p>
          </p:txBody>
        </p:sp>
        <p:sp>
          <p:nvSpPr>
            <p:cNvPr id="4" name="TextBox 2">
              <a:extLst>
                <a:ext uri="{FF2B5EF4-FFF2-40B4-BE49-F238E27FC236}">
                  <a16:creationId xmlns:a16="http://schemas.microsoft.com/office/drawing/2014/main" id="{F6BD4635-7F76-8D01-3969-91D75A2F3683}"/>
                </a:ext>
              </a:extLst>
            </p:cNvPr>
            <p:cNvSpPr txBox="1"/>
            <p:nvPr/>
          </p:nvSpPr>
          <p:spPr>
            <a:xfrm>
              <a:off x="6557860" y="-79691"/>
              <a:ext cx="4720321" cy="1308049"/>
            </a:xfrm>
            <a:prstGeom prst="rect">
              <a:avLst/>
            </a:prstGeom>
          </p:spPr>
          <p:txBody>
            <a:bodyPr wrap="square" lIns="0" tIns="0" rIns="0" bIns="0" rtlCol="0" anchor="t">
              <a:spAutoFit/>
            </a:bodyPr>
            <a:lstStyle/>
            <a:p>
              <a:pPr algn="ctr">
                <a:lnSpc>
                  <a:spcPts val="12582"/>
                </a:lnSpc>
              </a:pPr>
              <a:r>
                <a:rPr lang="vi-VN"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cáo cuối kì</a:t>
              </a:r>
              <a:endPar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80258185"/>
      </p:ext>
    </p:extLst>
  </p:cSld>
  <p:clrMapOvr>
    <a:masterClrMapping/>
  </p:clrMapOvr>
  <mc:AlternateContent xmlns:mc="http://schemas.openxmlformats.org/markup-compatibility/2006" xmlns:p14="http://schemas.microsoft.com/office/powerpoint/2010/main">
    <mc:Choice Requires="p14">
      <p:transition spd="slow" p14:dur="2000" advTm="18449"/>
    </mc:Choice>
    <mc:Fallback xmlns="">
      <p:transition spd="slow" advTm="184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10</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2</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Tích hợp dữ liệu</a:t>
            </a:r>
            <a:endParaRPr lang="vi-VN" sz="400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8D0A0E00-F05D-CA20-FAA5-FAA0421FAE16}"/>
              </a:ext>
            </a:extLst>
          </p:cNvPr>
          <p:cNvGraphicFramePr>
            <a:graphicFrameLocks noGrp="1"/>
          </p:cNvGraphicFramePr>
          <p:nvPr>
            <p:extLst>
              <p:ext uri="{D42A27DB-BD31-4B8C-83A1-F6EECF244321}">
                <p14:modId xmlns:p14="http://schemas.microsoft.com/office/powerpoint/2010/main" val="4170004217"/>
              </p:ext>
            </p:extLst>
          </p:nvPr>
        </p:nvGraphicFramePr>
        <p:xfrm>
          <a:off x="1167725" y="2595941"/>
          <a:ext cx="12398829" cy="1214410"/>
        </p:xfrm>
        <a:graphic>
          <a:graphicData uri="http://schemas.openxmlformats.org/drawingml/2006/table">
            <a:tbl>
              <a:tblPr firstRow="1" bandRow="1">
                <a:tableStyleId>{3B4B98B0-60AC-42C2-AFA5-B58CD77FA1E5}</a:tableStyleId>
              </a:tblPr>
              <a:tblGrid>
                <a:gridCol w="1491343">
                  <a:extLst>
                    <a:ext uri="{9D8B030D-6E8A-4147-A177-3AD203B41FA5}">
                      <a16:colId xmlns:a16="http://schemas.microsoft.com/office/drawing/2014/main" val="3165221410"/>
                    </a:ext>
                  </a:extLst>
                </a:gridCol>
                <a:gridCol w="1518557">
                  <a:extLst>
                    <a:ext uri="{9D8B030D-6E8A-4147-A177-3AD203B41FA5}">
                      <a16:colId xmlns:a16="http://schemas.microsoft.com/office/drawing/2014/main" val="2081307584"/>
                    </a:ext>
                  </a:extLst>
                </a:gridCol>
                <a:gridCol w="1469571">
                  <a:extLst>
                    <a:ext uri="{9D8B030D-6E8A-4147-A177-3AD203B41FA5}">
                      <a16:colId xmlns:a16="http://schemas.microsoft.com/office/drawing/2014/main" val="3962026477"/>
                    </a:ext>
                  </a:extLst>
                </a:gridCol>
                <a:gridCol w="2465615">
                  <a:extLst>
                    <a:ext uri="{9D8B030D-6E8A-4147-A177-3AD203B41FA5}">
                      <a16:colId xmlns:a16="http://schemas.microsoft.com/office/drawing/2014/main" val="600118565"/>
                    </a:ext>
                  </a:extLst>
                </a:gridCol>
                <a:gridCol w="2694214">
                  <a:extLst>
                    <a:ext uri="{9D8B030D-6E8A-4147-A177-3AD203B41FA5}">
                      <a16:colId xmlns:a16="http://schemas.microsoft.com/office/drawing/2014/main" val="1541102160"/>
                    </a:ext>
                  </a:extLst>
                </a:gridCol>
                <a:gridCol w="2759529">
                  <a:extLst>
                    <a:ext uri="{9D8B030D-6E8A-4147-A177-3AD203B41FA5}">
                      <a16:colId xmlns:a16="http://schemas.microsoft.com/office/drawing/2014/main" val="4164826377"/>
                    </a:ext>
                  </a:extLst>
                </a:gridCol>
              </a:tblGrid>
              <a:tr h="463858">
                <a:tc gridSpan="6">
                  <a:txBody>
                    <a:bodyPr/>
                    <a:lstStyle/>
                    <a:p>
                      <a:pPr algn="ctr"/>
                      <a:r>
                        <a:rPr lang="en-US" sz="2800">
                          <a:latin typeface="Times New Roman" panose="02020603050405020304" pitchFamily="18" charset="0"/>
                          <a:cs typeface="Times New Roman" panose="02020603050405020304" pitchFamily="18" charset="0"/>
                        </a:rPr>
                        <a:t>05_thisinh</a:t>
                      </a:r>
                    </a:p>
                  </a:txBody>
                  <a:tcPr>
                    <a:solidFill>
                      <a:srgbClr val="DCE6F2"/>
                    </a:solidFill>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696250">
                <a:tc>
                  <a:txBody>
                    <a:bodyPr/>
                    <a:lstStyle/>
                    <a:p>
                      <a:pPr algn="ctr"/>
                      <a:r>
                        <a:rPr lang="en-US" sz="2800">
                          <a:latin typeface="Times New Roman" panose="02020603050405020304" pitchFamily="18" charset="0"/>
                          <a:cs typeface="Times New Roman" panose="02020603050405020304" pitchFamily="18" charset="0"/>
                        </a:rPr>
                        <a:t>mssv</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dien_tt</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diem_tt</a:t>
                      </a:r>
                    </a:p>
                  </a:txBody>
                  <a:tcPr anchor="b">
                    <a:solidFill>
                      <a:schemeClr val="bg1">
                        <a:alpha val="20000"/>
                      </a:schemeClr>
                    </a:solidFill>
                  </a:tcPr>
                </a:tc>
                <a:tc>
                  <a:txBody>
                    <a:bodyPr/>
                    <a:lstStyle/>
                    <a:p>
                      <a:pPr algn="ctr"/>
                      <a:r>
                        <a:rPr lang="en-US" sz="2800" b="0">
                          <a:solidFill>
                            <a:srgbClr val="C00000"/>
                          </a:solidFill>
                          <a:latin typeface="Times New Roman" panose="02020603050405020304" pitchFamily="18" charset="0"/>
                          <a:cs typeface="Times New Roman" panose="02020603050405020304" pitchFamily="18" charset="0"/>
                        </a:rPr>
                        <a:t>lop12_matinh</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lop12_matruong</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TEN_TRUONG</a:t>
                      </a:r>
                    </a:p>
                  </a:txBody>
                  <a:tcPr anchor="b">
                    <a:solidFill>
                      <a:schemeClr val="bg1">
                        <a:alpha val="20000"/>
                      </a:schemeClr>
                    </a:solidFill>
                  </a:tcPr>
                </a:tc>
                <a:extLst>
                  <a:ext uri="{0D108BD9-81ED-4DB2-BD59-A6C34878D82A}">
                    <a16:rowId xmlns:a16="http://schemas.microsoft.com/office/drawing/2014/main" val="2219986053"/>
                  </a:ext>
                </a:extLst>
              </a:tr>
            </a:tbl>
          </a:graphicData>
        </a:graphic>
      </p:graphicFrame>
      <p:graphicFrame>
        <p:nvGraphicFramePr>
          <p:cNvPr id="7" name="Table 6">
            <a:extLst>
              <a:ext uri="{FF2B5EF4-FFF2-40B4-BE49-F238E27FC236}">
                <a16:creationId xmlns:a16="http://schemas.microsoft.com/office/drawing/2014/main" id="{029FACA1-117A-7F3D-DADB-D7572154B741}"/>
              </a:ext>
            </a:extLst>
          </p:cNvPr>
          <p:cNvGraphicFramePr>
            <a:graphicFrameLocks noGrp="1"/>
          </p:cNvGraphicFramePr>
          <p:nvPr>
            <p:extLst>
              <p:ext uri="{D42A27DB-BD31-4B8C-83A1-F6EECF244321}">
                <p14:modId xmlns:p14="http://schemas.microsoft.com/office/powerpoint/2010/main" val="603334439"/>
              </p:ext>
            </p:extLst>
          </p:nvPr>
        </p:nvGraphicFramePr>
        <p:xfrm>
          <a:off x="1167725" y="4478471"/>
          <a:ext cx="8312581" cy="1214410"/>
        </p:xfrm>
        <a:graphic>
          <a:graphicData uri="http://schemas.openxmlformats.org/drawingml/2006/table">
            <a:tbl>
              <a:tblPr firstRow="1" bandRow="1">
                <a:tableStyleId>{0E3FDE45-AF77-4B5C-9715-49D594BDF05E}</a:tableStyleId>
              </a:tblPr>
              <a:tblGrid>
                <a:gridCol w="1793395">
                  <a:extLst>
                    <a:ext uri="{9D8B030D-6E8A-4147-A177-3AD203B41FA5}">
                      <a16:colId xmlns:a16="http://schemas.microsoft.com/office/drawing/2014/main" val="3165221410"/>
                    </a:ext>
                  </a:extLst>
                </a:gridCol>
                <a:gridCol w="1819308">
                  <a:extLst>
                    <a:ext uri="{9D8B030D-6E8A-4147-A177-3AD203B41FA5}">
                      <a16:colId xmlns:a16="http://schemas.microsoft.com/office/drawing/2014/main" val="2081307584"/>
                    </a:ext>
                  </a:extLst>
                </a:gridCol>
                <a:gridCol w="1895112">
                  <a:extLst>
                    <a:ext uri="{9D8B030D-6E8A-4147-A177-3AD203B41FA5}">
                      <a16:colId xmlns:a16="http://schemas.microsoft.com/office/drawing/2014/main" val="3962026477"/>
                    </a:ext>
                  </a:extLst>
                </a:gridCol>
                <a:gridCol w="2804766">
                  <a:extLst>
                    <a:ext uri="{9D8B030D-6E8A-4147-A177-3AD203B41FA5}">
                      <a16:colId xmlns:a16="http://schemas.microsoft.com/office/drawing/2014/main" val="600118565"/>
                    </a:ext>
                  </a:extLst>
                </a:gridCol>
              </a:tblGrid>
              <a:tr h="463858">
                <a:tc gridSpan="4">
                  <a:txBody>
                    <a:bodyPr/>
                    <a:lstStyle/>
                    <a:p>
                      <a:pPr algn="ctr"/>
                      <a:r>
                        <a:rPr lang="en-US" sz="2800">
                          <a:latin typeface="Times New Roman" panose="02020603050405020304" pitchFamily="18" charset="0"/>
                          <a:cs typeface="Times New Roman" panose="02020603050405020304" pitchFamily="18" charset="0"/>
                        </a:rPr>
                        <a:t>PHAN_CHIA_KHU_VUC</a:t>
                      </a:r>
                    </a:p>
                  </a:txBody>
                  <a:tcPr>
                    <a:solidFill>
                      <a:schemeClr val="accent6">
                        <a:lumMod val="60000"/>
                        <a:lumOff val="40000"/>
                      </a:schemeClr>
                    </a:solidFill>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696250">
                <a:tc>
                  <a:txBody>
                    <a:bodyPr/>
                    <a:lstStyle/>
                    <a:p>
                      <a:pPr algn="ctr"/>
                      <a:r>
                        <a:rPr lang="en-US" sz="2800">
                          <a:solidFill>
                            <a:srgbClr val="C00000"/>
                          </a:solidFill>
                          <a:latin typeface="Times New Roman" panose="02020603050405020304" pitchFamily="18" charset="0"/>
                          <a:cs typeface="Times New Roman" panose="02020603050405020304" pitchFamily="18" charset="0"/>
                        </a:rPr>
                        <a:t>matinh</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tentinh</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khuvuc</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donvihanhchinh</a:t>
                      </a:r>
                    </a:p>
                  </a:txBody>
                  <a:tcPr anchor="b">
                    <a:solidFill>
                      <a:schemeClr val="bg1">
                        <a:alpha val="20000"/>
                      </a:schemeClr>
                    </a:solidFill>
                  </a:tcPr>
                </a:tc>
                <a:extLst>
                  <a:ext uri="{0D108BD9-81ED-4DB2-BD59-A6C34878D82A}">
                    <a16:rowId xmlns:a16="http://schemas.microsoft.com/office/drawing/2014/main" val="2219986053"/>
                  </a:ext>
                </a:extLst>
              </a:tr>
            </a:tbl>
          </a:graphicData>
        </a:graphic>
      </p:graphicFrame>
      <p:sp>
        <p:nvSpPr>
          <p:cNvPr id="9" name="TextBox 8">
            <a:extLst>
              <a:ext uri="{FF2B5EF4-FFF2-40B4-BE49-F238E27FC236}">
                <a16:creationId xmlns:a16="http://schemas.microsoft.com/office/drawing/2014/main" id="{B1F25BED-E6A6-1B8A-87E9-4D338AF4A91E}"/>
              </a:ext>
            </a:extLst>
          </p:cNvPr>
          <p:cNvSpPr txBox="1"/>
          <p:nvPr/>
        </p:nvSpPr>
        <p:spPr>
          <a:xfrm>
            <a:off x="1167725" y="8787383"/>
            <a:ext cx="14756751" cy="579967"/>
          </a:xfrm>
          <a:prstGeom prst="rect">
            <a:avLst/>
          </a:prstGeom>
          <a:noFill/>
        </p:spPr>
        <p:txBody>
          <a:bodyPr wrap="square" rtlCol="0">
            <a:spAutoFit/>
          </a:bodyPr>
          <a:lstStyle/>
          <a:p>
            <a:pPr>
              <a:lnSpc>
                <a:spcPct val="150000"/>
              </a:lnSpc>
            </a:pPr>
            <a:r>
              <a:rPr lang="en-US" sz="2400">
                <a:latin typeface="Times New Roman" panose="02020603050405020304" pitchFamily="18" charset="0"/>
                <a:cs typeface="Times New Roman" panose="02020603050405020304" pitchFamily="18" charset="0"/>
              </a:rPr>
              <a:t>Từ website: </a:t>
            </a:r>
            <a:r>
              <a:rPr lang="en-US" sz="2400">
                <a:latin typeface="Times New Roman" panose="02020603050405020304" pitchFamily="18" charset="0"/>
                <a:cs typeface="Times New Roman" panose="02020603050405020304" pitchFamily="18" charset="0"/>
                <a:hlinkClick r:id="rId5"/>
              </a:rPr>
              <a:t>https://tuyensinh.tnus.edu.vn/article/bang-phan-chia-khu-vuc-2020-kv1-kv2-kv2nt-kv3</a:t>
            </a:r>
            <a:endParaRPr lang="en-US" sz="2400">
              <a:latin typeface="Times New Roman" panose="02020603050405020304" pitchFamily="18" charset="0"/>
              <a:cs typeface="Times New Roman" panose="02020603050405020304" pitchFamily="18" charset="0"/>
            </a:endParaRPr>
          </a:p>
        </p:txBody>
      </p:sp>
      <p:graphicFrame>
        <p:nvGraphicFramePr>
          <p:cNvPr id="3" name="Table 6">
            <a:extLst>
              <a:ext uri="{FF2B5EF4-FFF2-40B4-BE49-F238E27FC236}">
                <a16:creationId xmlns:a16="http://schemas.microsoft.com/office/drawing/2014/main" id="{06BF392D-C105-D7CE-DEA7-60112A765CE5}"/>
              </a:ext>
            </a:extLst>
          </p:cNvPr>
          <p:cNvGraphicFramePr>
            <a:graphicFrameLocks noGrp="1"/>
          </p:cNvGraphicFramePr>
          <p:nvPr>
            <p:extLst>
              <p:ext uri="{D42A27DB-BD31-4B8C-83A1-F6EECF244321}">
                <p14:modId xmlns:p14="http://schemas.microsoft.com/office/powerpoint/2010/main" val="2864956498"/>
              </p:ext>
            </p:extLst>
          </p:nvPr>
        </p:nvGraphicFramePr>
        <p:xfrm>
          <a:off x="13585371" y="2595941"/>
          <a:ext cx="3009900" cy="1214410"/>
        </p:xfrm>
        <a:graphic>
          <a:graphicData uri="http://schemas.openxmlformats.org/drawingml/2006/table">
            <a:tbl>
              <a:tblPr firstRow="1" bandRow="1">
                <a:tableStyleId>{3B4B98B0-60AC-42C2-AFA5-B58CD77FA1E5}</a:tableStyleId>
              </a:tblPr>
              <a:tblGrid>
                <a:gridCol w="1491343">
                  <a:extLst>
                    <a:ext uri="{9D8B030D-6E8A-4147-A177-3AD203B41FA5}">
                      <a16:colId xmlns:a16="http://schemas.microsoft.com/office/drawing/2014/main" val="3165221410"/>
                    </a:ext>
                  </a:extLst>
                </a:gridCol>
                <a:gridCol w="1518557">
                  <a:extLst>
                    <a:ext uri="{9D8B030D-6E8A-4147-A177-3AD203B41FA5}">
                      <a16:colId xmlns:a16="http://schemas.microsoft.com/office/drawing/2014/main" val="2081307584"/>
                    </a:ext>
                  </a:extLst>
                </a:gridCol>
              </a:tblGrid>
              <a:tr h="463858">
                <a:tc gridSpan="2">
                  <a:txBody>
                    <a:bodyPr/>
                    <a:lstStyle/>
                    <a:p>
                      <a:pPr algn="ctr"/>
                      <a:endParaRPr lang="en-US" sz="2800">
                        <a:latin typeface="Times New Roman" panose="02020603050405020304" pitchFamily="18" charset="0"/>
                        <a:cs typeface="Times New Roman" panose="02020603050405020304" pitchFamily="18" charset="0"/>
                      </a:endParaRPr>
                    </a:p>
                  </a:txBody>
                  <a:tcPr>
                    <a:solidFill>
                      <a:srgbClr val="DCE6F2"/>
                    </a:solidFill>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696250">
                <a:tc>
                  <a:txBody>
                    <a:bodyPr/>
                    <a:lstStyle/>
                    <a:p>
                      <a:pPr algn="ctr"/>
                      <a:r>
                        <a:rPr lang="en-US" sz="2800">
                          <a:latin typeface="Times New Roman" panose="02020603050405020304" pitchFamily="18" charset="0"/>
                          <a:cs typeface="Times New Roman" panose="02020603050405020304" pitchFamily="18" charset="0"/>
                        </a:rPr>
                        <a:t>tentinh</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khuvuc</a:t>
                      </a:r>
                    </a:p>
                  </a:txBody>
                  <a:tcPr anchor="b">
                    <a:solidFill>
                      <a:schemeClr val="bg1">
                        <a:alpha val="20000"/>
                      </a:schemeClr>
                    </a:solidFill>
                  </a:tcPr>
                </a:tc>
                <a:extLst>
                  <a:ext uri="{0D108BD9-81ED-4DB2-BD59-A6C34878D82A}">
                    <a16:rowId xmlns:a16="http://schemas.microsoft.com/office/drawing/2014/main" val="2219986053"/>
                  </a:ext>
                </a:extLst>
              </a:tr>
            </a:tbl>
          </a:graphicData>
        </a:graphic>
      </p:graphicFrame>
      <p:graphicFrame>
        <p:nvGraphicFramePr>
          <p:cNvPr id="13" name="Table 6">
            <a:extLst>
              <a:ext uri="{FF2B5EF4-FFF2-40B4-BE49-F238E27FC236}">
                <a16:creationId xmlns:a16="http://schemas.microsoft.com/office/drawing/2014/main" id="{B866148C-46EC-16AA-8EA9-9E7FDBA0E46F}"/>
              </a:ext>
            </a:extLst>
          </p:cNvPr>
          <p:cNvGraphicFramePr>
            <a:graphicFrameLocks noGrp="1"/>
          </p:cNvGraphicFramePr>
          <p:nvPr>
            <p:extLst>
              <p:ext uri="{D42A27DB-BD31-4B8C-83A1-F6EECF244321}">
                <p14:modId xmlns:p14="http://schemas.microsoft.com/office/powerpoint/2010/main" val="1934981480"/>
              </p:ext>
            </p:extLst>
          </p:nvPr>
        </p:nvGraphicFramePr>
        <p:xfrm>
          <a:off x="1167723" y="6441219"/>
          <a:ext cx="16850693" cy="1500612"/>
        </p:xfrm>
        <a:graphic>
          <a:graphicData uri="http://schemas.openxmlformats.org/drawingml/2006/table">
            <a:tbl>
              <a:tblPr firstRow="1" bandRow="1">
                <a:tableStyleId>{C083E6E3-FA7D-4D7B-A595-EF9225AFEA82}</a:tableStyleId>
              </a:tblPr>
              <a:tblGrid>
                <a:gridCol w="1214355">
                  <a:extLst>
                    <a:ext uri="{9D8B030D-6E8A-4147-A177-3AD203B41FA5}">
                      <a16:colId xmlns:a16="http://schemas.microsoft.com/office/drawing/2014/main" val="3165221410"/>
                    </a:ext>
                  </a:extLst>
                </a:gridCol>
                <a:gridCol w="1662739">
                  <a:extLst>
                    <a:ext uri="{9D8B030D-6E8A-4147-A177-3AD203B41FA5}">
                      <a16:colId xmlns:a16="http://schemas.microsoft.com/office/drawing/2014/main" val="2081307584"/>
                    </a:ext>
                  </a:extLst>
                </a:gridCol>
                <a:gridCol w="1376680">
                  <a:extLst>
                    <a:ext uri="{9D8B030D-6E8A-4147-A177-3AD203B41FA5}">
                      <a16:colId xmlns:a16="http://schemas.microsoft.com/office/drawing/2014/main" val="3962026477"/>
                    </a:ext>
                  </a:extLst>
                </a:gridCol>
                <a:gridCol w="1317943">
                  <a:extLst>
                    <a:ext uri="{9D8B030D-6E8A-4147-A177-3AD203B41FA5}">
                      <a16:colId xmlns:a16="http://schemas.microsoft.com/office/drawing/2014/main" val="600118565"/>
                    </a:ext>
                  </a:extLst>
                </a:gridCol>
                <a:gridCol w="1041717">
                  <a:extLst>
                    <a:ext uri="{9D8B030D-6E8A-4147-A177-3AD203B41FA5}">
                      <a16:colId xmlns:a16="http://schemas.microsoft.com/office/drawing/2014/main" val="1541102160"/>
                    </a:ext>
                  </a:extLst>
                </a:gridCol>
                <a:gridCol w="882967">
                  <a:extLst>
                    <a:ext uri="{9D8B030D-6E8A-4147-A177-3AD203B41FA5}">
                      <a16:colId xmlns:a16="http://schemas.microsoft.com/office/drawing/2014/main" val="4164826377"/>
                    </a:ext>
                  </a:extLst>
                </a:gridCol>
                <a:gridCol w="962343">
                  <a:extLst>
                    <a:ext uri="{9D8B030D-6E8A-4147-A177-3AD203B41FA5}">
                      <a16:colId xmlns:a16="http://schemas.microsoft.com/office/drawing/2014/main" val="3198275647"/>
                    </a:ext>
                  </a:extLst>
                </a:gridCol>
                <a:gridCol w="2247001">
                  <a:extLst>
                    <a:ext uri="{9D8B030D-6E8A-4147-A177-3AD203B41FA5}">
                      <a16:colId xmlns:a16="http://schemas.microsoft.com/office/drawing/2014/main" val="1114343508"/>
                    </a:ext>
                  </a:extLst>
                </a:gridCol>
                <a:gridCol w="2343467">
                  <a:extLst>
                    <a:ext uri="{9D8B030D-6E8A-4147-A177-3AD203B41FA5}">
                      <a16:colId xmlns:a16="http://schemas.microsoft.com/office/drawing/2014/main" val="1201490472"/>
                    </a:ext>
                  </a:extLst>
                </a:gridCol>
                <a:gridCol w="1554480">
                  <a:extLst>
                    <a:ext uri="{9D8B030D-6E8A-4147-A177-3AD203B41FA5}">
                      <a16:colId xmlns:a16="http://schemas.microsoft.com/office/drawing/2014/main" val="3095551774"/>
                    </a:ext>
                  </a:extLst>
                </a:gridCol>
                <a:gridCol w="2247001">
                  <a:extLst>
                    <a:ext uri="{9D8B030D-6E8A-4147-A177-3AD203B41FA5}">
                      <a16:colId xmlns:a16="http://schemas.microsoft.com/office/drawing/2014/main" val="4033212358"/>
                    </a:ext>
                  </a:extLst>
                </a:gridCol>
              </a:tblGrid>
              <a:tr h="378370">
                <a:tc gridSpan="11">
                  <a:txBody>
                    <a:bodyPr/>
                    <a:lstStyle/>
                    <a:p>
                      <a:pPr algn="ctr"/>
                      <a:r>
                        <a:rPr lang="en-US" sz="2800">
                          <a:latin typeface="Times New Roman" panose="02020603050405020304" pitchFamily="18" charset="0"/>
                          <a:cs typeface="Times New Roman" panose="02020603050405020304" pitchFamily="18" charset="0"/>
                        </a:rPr>
                        <a:t>01_sinhvien</a:t>
                      </a: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982452">
                <a:tc>
                  <a:txBody>
                    <a:bodyPr/>
                    <a:lstStyle/>
                    <a:p>
                      <a:pPr algn="ctr"/>
                      <a:r>
                        <a:rPr lang="en-US" sz="2800">
                          <a:latin typeface="Times New Roman" panose="02020603050405020304" pitchFamily="18" charset="0"/>
                          <a:cs typeface="Times New Roman" panose="02020603050405020304" pitchFamily="18" charset="0"/>
                        </a:rPr>
                        <a:t>mssv</a:t>
                      </a:r>
                    </a:p>
                  </a:txBody>
                  <a:tcPr anchor="b"/>
                </a:tc>
                <a:tc>
                  <a:txBody>
                    <a:bodyPr/>
                    <a:lstStyle/>
                    <a:p>
                      <a:pPr algn="ctr"/>
                      <a:r>
                        <a:rPr lang="en-US" sz="2800">
                          <a:latin typeface="Times New Roman" panose="02020603050405020304" pitchFamily="18" charset="0"/>
                          <a:cs typeface="Times New Roman" panose="02020603050405020304" pitchFamily="18" charset="0"/>
                        </a:rPr>
                        <a:t>namsinh</a:t>
                      </a:r>
                    </a:p>
                  </a:txBody>
                  <a:tcPr anchor="b"/>
                </a:tc>
                <a:tc>
                  <a:txBody>
                    <a:bodyPr/>
                    <a:lstStyle/>
                    <a:p>
                      <a:pPr algn="ctr"/>
                      <a:r>
                        <a:rPr lang="en-US" sz="2800">
                          <a:latin typeface="Times New Roman" panose="02020603050405020304" pitchFamily="18" charset="0"/>
                          <a:cs typeface="Times New Roman" panose="02020603050405020304" pitchFamily="18" charset="0"/>
                        </a:rPr>
                        <a:t>gioitinh</a:t>
                      </a:r>
                    </a:p>
                  </a:txBody>
                  <a:tcPr anchor="b"/>
                </a:tc>
                <a:tc>
                  <a:txBody>
                    <a:bodyPr/>
                    <a:lstStyle/>
                    <a:p>
                      <a:pPr algn="ctr"/>
                      <a:r>
                        <a:rPr lang="en-US" sz="2800" b="0">
                          <a:solidFill>
                            <a:schemeClr val="tx1"/>
                          </a:solidFill>
                          <a:latin typeface="Times New Roman" panose="02020603050405020304" pitchFamily="18" charset="0"/>
                          <a:cs typeface="Times New Roman" panose="02020603050405020304" pitchFamily="18" charset="0"/>
                        </a:rPr>
                        <a:t>noisinh</a:t>
                      </a:r>
                    </a:p>
                  </a:txBody>
                  <a:tcPr anchor="b"/>
                </a:tc>
                <a:tc>
                  <a:txBody>
                    <a:bodyPr/>
                    <a:lstStyle/>
                    <a:p>
                      <a:pPr algn="ctr"/>
                      <a:r>
                        <a:rPr lang="en-US" sz="2800">
                          <a:latin typeface="Times New Roman" panose="02020603050405020304" pitchFamily="18" charset="0"/>
                          <a:cs typeface="Times New Roman" panose="02020603050405020304" pitchFamily="18" charset="0"/>
                        </a:rPr>
                        <a:t>lopsh</a:t>
                      </a:r>
                    </a:p>
                  </a:txBody>
                  <a:tcPr anchor="b"/>
                </a:tc>
                <a:tc>
                  <a:txBody>
                    <a:bodyPr/>
                    <a:lstStyle/>
                    <a:p>
                      <a:pPr algn="ctr"/>
                      <a:r>
                        <a:rPr lang="en-US" sz="2800">
                          <a:latin typeface="Times New Roman" panose="02020603050405020304" pitchFamily="18" charset="0"/>
                          <a:cs typeface="Times New Roman" panose="02020603050405020304" pitchFamily="18" charset="0"/>
                        </a:rPr>
                        <a:t>hedt</a:t>
                      </a:r>
                    </a:p>
                  </a:txBody>
                  <a:tcPr anchor="b"/>
                </a:tc>
                <a:tc>
                  <a:txBody>
                    <a:bodyPr/>
                    <a:lstStyle/>
                    <a:p>
                      <a:pPr algn="ctr"/>
                      <a:r>
                        <a:rPr lang="en-US" sz="2800">
                          <a:latin typeface="Times New Roman" panose="02020603050405020304" pitchFamily="18" charset="0"/>
                          <a:cs typeface="Times New Roman" panose="02020603050405020304" pitchFamily="18" charset="0"/>
                        </a:rPr>
                        <a:t>khoa</a:t>
                      </a:r>
                    </a:p>
                  </a:txBody>
                  <a:tcPr anchor="b"/>
                </a:tc>
                <a:tc>
                  <a:txBody>
                    <a:bodyPr/>
                    <a:lstStyle/>
                    <a:p>
                      <a:pPr algn="ctr"/>
                      <a:r>
                        <a:rPr lang="en-US" sz="2800">
                          <a:latin typeface="Times New Roman" panose="02020603050405020304" pitchFamily="18" charset="0"/>
                          <a:cs typeface="Times New Roman" panose="02020603050405020304" pitchFamily="18" charset="0"/>
                        </a:rPr>
                        <a:t>khoahoc</a:t>
                      </a:r>
                    </a:p>
                  </a:txBody>
                  <a:tcPr anchor="b"/>
                </a:tc>
                <a:tc>
                  <a:txBody>
                    <a:bodyPr/>
                    <a:lstStyle/>
                    <a:p>
                      <a:pPr algn="ctr"/>
                      <a:r>
                        <a:rPr lang="en-US" sz="2800">
                          <a:latin typeface="Times New Roman" panose="02020603050405020304" pitchFamily="18" charset="0"/>
                          <a:cs typeface="Times New Roman" panose="02020603050405020304" pitchFamily="18" charset="0"/>
                        </a:rPr>
                        <a:t>chuyennganh2</a:t>
                      </a:r>
                    </a:p>
                  </a:txBody>
                  <a:tcPr anchor="b"/>
                </a:tc>
                <a:tc>
                  <a:txBody>
                    <a:bodyPr/>
                    <a:lstStyle/>
                    <a:p>
                      <a:pPr algn="ctr"/>
                      <a:r>
                        <a:rPr lang="en-US" sz="2800">
                          <a:latin typeface="Times New Roman" panose="02020603050405020304" pitchFamily="18" charset="0"/>
                          <a:cs typeface="Times New Roman" panose="02020603050405020304" pitchFamily="18" charset="0"/>
                        </a:rPr>
                        <a:t>tinhtrang</a:t>
                      </a:r>
                    </a:p>
                  </a:txBody>
                  <a:tcPr anchor="b"/>
                </a:tc>
                <a:tc>
                  <a:txBody>
                    <a:bodyPr/>
                    <a:lstStyle/>
                    <a:p>
                      <a:pPr algn="ctr"/>
                      <a:r>
                        <a:rPr lang="en-US" sz="2800">
                          <a:solidFill>
                            <a:srgbClr val="C00000"/>
                          </a:solidFill>
                          <a:latin typeface="Times New Roman" panose="02020603050405020304" pitchFamily="18" charset="0"/>
                          <a:cs typeface="Times New Roman" panose="02020603050405020304" pitchFamily="18" charset="0"/>
                        </a:rPr>
                        <a:t>diachi_tinhtp</a:t>
                      </a:r>
                    </a:p>
                  </a:txBody>
                  <a:tcPr anchor="b"/>
                </a:tc>
                <a:extLst>
                  <a:ext uri="{0D108BD9-81ED-4DB2-BD59-A6C34878D82A}">
                    <a16:rowId xmlns:a16="http://schemas.microsoft.com/office/drawing/2014/main" val="2219986053"/>
                  </a:ext>
                </a:extLst>
              </a:tr>
            </a:tbl>
          </a:graphicData>
        </a:graphic>
      </p:graphicFrame>
      <p:sp>
        <p:nvSpPr>
          <p:cNvPr id="14" name="TextBox 13">
            <a:extLst>
              <a:ext uri="{FF2B5EF4-FFF2-40B4-BE49-F238E27FC236}">
                <a16:creationId xmlns:a16="http://schemas.microsoft.com/office/drawing/2014/main" id="{47A0307B-2ABA-3CC6-2DE8-6F18F7E0B415}"/>
              </a:ext>
            </a:extLst>
          </p:cNvPr>
          <p:cNvSpPr txBox="1"/>
          <p:nvPr/>
        </p:nvSpPr>
        <p:spPr>
          <a:xfrm>
            <a:off x="15001911" y="4416132"/>
            <a:ext cx="1845129" cy="584775"/>
          </a:xfrm>
          <a:prstGeom prst="rect">
            <a:avLst/>
          </a:prstGeom>
          <a:noFill/>
        </p:spPr>
        <p:txBody>
          <a:bodyPr wrap="square" rtlCol="0">
            <a:spAutoFit/>
          </a:bodyPr>
          <a:lstStyle/>
          <a:p>
            <a:pPr algn="ctr"/>
            <a:r>
              <a:rPr lang="en-US" sz="3200" b="1">
                <a:solidFill>
                  <a:srgbClr val="0453F1"/>
                </a:solidFill>
                <a:latin typeface="Times New Roman" panose="02020603050405020304" pitchFamily="18" charset="0"/>
                <a:cs typeface="Times New Roman" panose="02020603050405020304" pitchFamily="18" charset="0"/>
              </a:rPr>
              <a:t>NULL</a:t>
            </a:r>
            <a:endParaRPr lang="vi-VN" sz="3200" b="1">
              <a:solidFill>
                <a:srgbClr val="0453F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A83B022F-8138-990E-0CD8-5FF76B5CE516}"/>
              </a:ext>
            </a:extLst>
          </p:cNvPr>
          <p:cNvGrpSpPr/>
          <p:nvPr/>
        </p:nvGrpSpPr>
        <p:grpSpPr>
          <a:xfrm>
            <a:off x="6557860" y="-89949"/>
            <a:ext cx="4813877" cy="1410258"/>
            <a:chOff x="6557860" y="-89949"/>
            <a:chExt cx="4813877" cy="1410258"/>
          </a:xfrm>
        </p:grpSpPr>
        <p:sp>
          <p:nvSpPr>
            <p:cNvPr id="10" name="Rectangle 9">
              <a:extLst>
                <a:ext uri="{FF2B5EF4-FFF2-40B4-BE49-F238E27FC236}">
                  <a16:creationId xmlns:a16="http://schemas.microsoft.com/office/drawing/2014/main" id="{C4F6206A-3F7B-E563-7AA2-2FB35E468DE4}"/>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
              <a:extLst>
                <a:ext uri="{FF2B5EF4-FFF2-40B4-BE49-F238E27FC236}">
                  <a16:creationId xmlns:a16="http://schemas.microsoft.com/office/drawing/2014/main" id="{FD22ABF5-1C6D-C107-242E-EDE5D152A563}"/>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272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11</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2</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Tích hợp dữ liệu</a:t>
            </a:r>
            <a:endParaRPr lang="vi-VN" sz="4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6AE297-BFF4-EFBF-99A4-530B6CC31442}"/>
              </a:ext>
            </a:extLst>
          </p:cNvPr>
          <p:cNvPicPr>
            <a:picLocks noChangeAspect="1"/>
          </p:cNvPicPr>
          <p:nvPr/>
        </p:nvPicPr>
        <p:blipFill>
          <a:blip r:embed="rId5"/>
          <a:stretch>
            <a:fillRect/>
          </a:stretch>
        </p:blipFill>
        <p:spPr>
          <a:xfrm>
            <a:off x="2507507" y="2438361"/>
            <a:ext cx="13036519" cy="6926645"/>
          </a:xfrm>
          <a:prstGeom prst="rect">
            <a:avLst/>
          </a:prstGeom>
        </p:spPr>
      </p:pic>
      <p:sp>
        <p:nvSpPr>
          <p:cNvPr id="11" name="Rectangle 10">
            <a:extLst>
              <a:ext uri="{FF2B5EF4-FFF2-40B4-BE49-F238E27FC236}">
                <a16:creationId xmlns:a16="http://schemas.microsoft.com/office/drawing/2014/main" id="{20406A05-29E3-0C0A-EBFB-7528876F868F}"/>
              </a:ext>
            </a:extLst>
          </p:cNvPr>
          <p:cNvSpPr/>
          <p:nvPr/>
        </p:nvSpPr>
        <p:spPr>
          <a:xfrm>
            <a:off x="12654643" y="2438361"/>
            <a:ext cx="1453243" cy="69266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3993C34-E478-C8A0-A71C-FD56828FDF34}"/>
              </a:ext>
            </a:extLst>
          </p:cNvPr>
          <p:cNvGrpSpPr/>
          <p:nvPr/>
        </p:nvGrpSpPr>
        <p:grpSpPr>
          <a:xfrm>
            <a:off x="6557860" y="-89949"/>
            <a:ext cx="4813877" cy="1410258"/>
            <a:chOff x="6557860" y="-89949"/>
            <a:chExt cx="4813877" cy="1410258"/>
          </a:xfrm>
        </p:grpSpPr>
        <p:sp>
          <p:nvSpPr>
            <p:cNvPr id="7" name="Rectangle 6">
              <a:extLst>
                <a:ext uri="{FF2B5EF4-FFF2-40B4-BE49-F238E27FC236}">
                  <a16:creationId xmlns:a16="http://schemas.microsoft.com/office/drawing/2014/main" id="{F23A06E6-1F06-3548-3C8B-646F84425B1B}"/>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
              <a:extLst>
                <a:ext uri="{FF2B5EF4-FFF2-40B4-BE49-F238E27FC236}">
                  <a16:creationId xmlns:a16="http://schemas.microsoft.com/office/drawing/2014/main" id="{157B9DE7-49D5-D476-4352-9DCFDD3C0DB4}"/>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5423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12</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2</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Tích hợp dữ liệu</a:t>
            </a:r>
            <a:endParaRPr lang="vi-VN" sz="400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5E63EB9-986A-53EB-797F-B0E4AE5316F2}"/>
              </a:ext>
            </a:extLst>
          </p:cNvPr>
          <p:cNvGraphicFramePr>
            <a:graphicFrameLocks noGrp="1"/>
          </p:cNvGraphicFramePr>
          <p:nvPr>
            <p:extLst>
              <p:ext uri="{D42A27DB-BD31-4B8C-83A1-F6EECF244321}">
                <p14:modId xmlns:p14="http://schemas.microsoft.com/office/powerpoint/2010/main" val="3691691209"/>
              </p:ext>
            </p:extLst>
          </p:nvPr>
        </p:nvGraphicFramePr>
        <p:xfrm>
          <a:off x="1167723" y="2961877"/>
          <a:ext cx="5507815" cy="1214410"/>
        </p:xfrm>
        <a:graphic>
          <a:graphicData uri="http://schemas.openxmlformats.org/drawingml/2006/table">
            <a:tbl>
              <a:tblPr firstRow="1" bandRow="1">
                <a:tableStyleId>{0E3FDE45-AF77-4B5C-9715-49D594BDF05E}</a:tableStyleId>
              </a:tblPr>
              <a:tblGrid>
                <a:gridCol w="1793395">
                  <a:extLst>
                    <a:ext uri="{9D8B030D-6E8A-4147-A177-3AD203B41FA5}">
                      <a16:colId xmlns:a16="http://schemas.microsoft.com/office/drawing/2014/main" val="3165221410"/>
                    </a:ext>
                  </a:extLst>
                </a:gridCol>
                <a:gridCol w="1819308">
                  <a:extLst>
                    <a:ext uri="{9D8B030D-6E8A-4147-A177-3AD203B41FA5}">
                      <a16:colId xmlns:a16="http://schemas.microsoft.com/office/drawing/2014/main" val="2081307584"/>
                    </a:ext>
                  </a:extLst>
                </a:gridCol>
                <a:gridCol w="1895112">
                  <a:extLst>
                    <a:ext uri="{9D8B030D-6E8A-4147-A177-3AD203B41FA5}">
                      <a16:colId xmlns:a16="http://schemas.microsoft.com/office/drawing/2014/main" val="3962026477"/>
                    </a:ext>
                  </a:extLst>
                </a:gridCol>
              </a:tblGrid>
              <a:tr h="463858">
                <a:tc gridSpan="3">
                  <a:txBody>
                    <a:bodyPr/>
                    <a:lstStyle/>
                    <a:p>
                      <a:pPr algn="ctr"/>
                      <a:r>
                        <a:rPr lang="en-US" sz="2800">
                          <a:latin typeface="Times New Roman" panose="02020603050405020304" pitchFamily="18" charset="0"/>
                          <a:cs typeface="Times New Roman" panose="02020603050405020304" pitchFamily="18" charset="0"/>
                        </a:rPr>
                        <a:t>04_xeploaiav</a:t>
                      </a:r>
                    </a:p>
                  </a:txBody>
                  <a:tcPr>
                    <a:solidFill>
                      <a:schemeClr val="accent6">
                        <a:lumMod val="60000"/>
                        <a:lumOff val="40000"/>
                      </a:schemeClr>
                    </a:solidFill>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696250">
                <a:tc>
                  <a:txBody>
                    <a:bodyPr/>
                    <a:lstStyle/>
                    <a:p>
                      <a:pPr algn="ctr"/>
                      <a:r>
                        <a:rPr lang="en-US" sz="2800">
                          <a:solidFill>
                            <a:schemeClr val="tx1"/>
                          </a:solidFill>
                          <a:latin typeface="Times New Roman" panose="02020603050405020304" pitchFamily="18" charset="0"/>
                          <a:cs typeface="Times New Roman" panose="02020603050405020304" pitchFamily="18" charset="0"/>
                        </a:rPr>
                        <a:t>mssv</a:t>
                      </a:r>
                    </a:p>
                  </a:txBody>
                  <a:tcPr anchor="b">
                    <a:solidFill>
                      <a:schemeClr val="bg1">
                        <a:alpha val="20000"/>
                      </a:schemeClr>
                    </a:solidFill>
                  </a:tcPr>
                </a:tc>
                <a:tc>
                  <a:txBody>
                    <a:bodyPr/>
                    <a:lstStyle/>
                    <a:p>
                      <a:pPr algn="ctr"/>
                      <a:r>
                        <a:rPr lang="en-US" sz="2800">
                          <a:solidFill>
                            <a:srgbClr val="C00000"/>
                          </a:solidFill>
                          <a:latin typeface="Times New Roman" panose="02020603050405020304" pitchFamily="18" charset="0"/>
                          <a:cs typeface="Times New Roman" panose="02020603050405020304" pitchFamily="18" charset="0"/>
                        </a:rPr>
                        <a:t>total</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mamh</a:t>
                      </a:r>
                    </a:p>
                  </a:txBody>
                  <a:tcPr anchor="b">
                    <a:solidFill>
                      <a:schemeClr val="bg1">
                        <a:alpha val="20000"/>
                      </a:schemeClr>
                    </a:solidFill>
                  </a:tcPr>
                </a:tc>
                <a:extLst>
                  <a:ext uri="{0D108BD9-81ED-4DB2-BD59-A6C34878D82A}">
                    <a16:rowId xmlns:a16="http://schemas.microsoft.com/office/drawing/2014/main" val="2219986053"/>
                  </a:ext>
                </a:extLst>
              </a:tr>
            </a:tbl>
          </a:graphicData>
        </a:graphic>
      </p:graphicFrame>
      <p:graphicFrame>
        <p:nvGraphicFramePr>
          <p:cNvPr id="4" name="Table 6">
            <a:extLst>
              <a:ext uri="{FF2B5EF4-FFF2-40B4-BE49-F238E27FC236}">
                <a16:creationId xmlns:a16="http://schemas.microsoft.com/office/drawing/2014/main" id="{4C98F8ED-E30C-647D-E4DE-F92044B97B7F}"/>
              </a:ext>
            </a:extLst>
          </p:cNvPr>
          <p:cNvGraphicFramePr>
            <a:graphicFrameLocks noGrp="1"/>
          </p:cNvGraphicFramePr>
          <p:nvPr>
            <p:extLst>
              <p:ext uri="{D42A27DB-BD31-4B8C-83A1-F6EECF244321}">
                <p14:modId xmlns:p14="http://schemas.microsoft.com/office/powerpoint/2010/main" val="2494543390"/>
              </p:ext>
            </p:extLst>
          </p:nvPr>
        </p:nvGraphicFramePr>
        <p:xfrm>
          <a:off x="1167723" y="4625572"/>
          <a:ext cx="6945086" cy="1214410"/>
        </p:xfrm>
        <a:graphic>
          <a:graphicData uri="http://schemas.openxmlformats.org/drawingml/2006/table">
            <a:tbl>
              <a:tblPr firstRow="1" bandRow="1">
                <a:tableStyleId>{3B4B98B0-60AC-42C2-AFA5-B58CD77FA1E5}</a:tableStyleId>
              </a:tblPr>
              <a:tblGrid>
                <a:gridCol w="1491343">
                  <a:extLst>
                    <a:ext uri="{9D8B030D-6E8A-4147-A177-3AD203B41FA5}">
                      <a16:colId xmlns:a16="http://schemas.microsoft.com/office/drawing/2014/main" val="3165221410"/>
                    </a:ext>
                  </a:extLst>
                </a:gridCol>
                <a:gridCol w="1518557">
                  <a:extLst>
                    <a:ext uri="{9D8B030D-6E8A-4147-A177-3AD203B41FA5}">
                      <a16:colId xmlns:a16="http://schemas.microsoft.com/office/drawing/2014/main" val="2081307584"/>
                    </a:ext>
                  </a:extLst>
                </a:gridCol>
                <a:gridCol w="1469571">
                  <a:extLst>
                    <a:ext uri="{9D8B030D-6E8A-4147-A177-3AD203B41FA5}">
                      <a16:colId xmlns:a16="http://schemas.microsoft.com/office/drawing/2014/main" val="3962026477"/>
                    </a:ext>
                  </a:extLst>
                </a:gridCol>
                <a:gridCol w="2465615">
                  <a:extLst>
                    <a:ext uri="{9D8B030D-6E8A-4147-A177-3AD203B41FA5}">
                      <a16:colId xmlns:a16="http://schemas.microsoft.com/office/drawing/2014/main" val="600118565"/>
                    </a:ext>
                  </a:extLst>
                </a:gridCol>
              </a:tblGrid>
              <a:tr h="463858">
                <a:tc gridSpan="4">
                  <a:txBody>
                    <a:bodyPr/>
                    <a:lstStyle/>
                    <a:p>
                      <a:pPr algn="ctr"/>
                      <a:r>
                        <a:rPr lang="en-US" sz="2800">
                          <a:latin typeface="Times New Roman" panose="02020603050405020304" pitchFamily="18" charset="0"/>
                          <a:cs typeface="Times New Roman" panose="02020603050405020304" pitchFamily="18" charset="0"/>
                        </a:rPr>
                        <a:t>diem_Thu</a:t>
                      </a:r>
                    </a:p>
                  </a:txBody>
                  <a:tcPr>
                    <a:solidFill>
                      <a:srgbClr val="DCE6F2"/>
                    </a:solidFill>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696250">
                <a:tc>
                  <a:txBody>
                    <a:bodyPr/>
                    <a:lstStyle/>
                    <a:p>
                      <a:pPr algn="ctr"/>
                      <a:r>
                        <a:rPr lang="en-US" sz="2800">
                          <a:latin typeface="Times New Roman" panose="02020603050405020304" pitchFamily="18" charset="0"/>
                          <a:cs typeface="Times New Roman" panose="02020603050405020304" pitchFamily="18" charset="0"/>
                        </a:rPr>
                        <a:t>mssv</a:t>
                      </a:r>
                    </a:p>
                  </a:txBody>
                  <a:tcPr anchor="b">
                    <a:solidFill>
                      <a:schemeClr val="bg1">
                        <a:alpha val="20000"/>
                      </a:schemeClr>
                    </a:solidFill>
                  </a:tcPr>
                </a:tc>
                <a:tc>
                  <a:txBody>
                    <a:bodyPr/>
                    <a:lstStyle/>
                    <a:p>
                      <a:pPr algn="ctr"/>
                      <a:r>
                        <a:rPr lang="en-US" sz="2800">
                          <a:solidFill>
                            <a:srgbClr val="C00000"/>
                          </a:solidFill>
                          <a:latin typeface="Times New Roman" panose="02020603050405020304" pitchFamily="18" charset="0"/>
                          <a:cs typeface="Times New Roman" panose="02020603050405020304" pitchFamily="18" charset="0"/>
                        </a:rPr>
                        <a:t>mamh</a:t>
                      </a:r>
                    </a:p>
                  </a:txBody>
                  <a:tcPr anchor="b">
                    <a:solidFill>
                      <a:schemeClr val="bg1">
                        <a:alpha val="20000"/>
                      </a:schemeClr>
                    </a:solidFill>
                  </a:tcPr>
                </a:tc>
                <a:tc>
                  <a:txBody>
                    <a:bodyPr/>
                    <a:lstStyle/>
                    <a:p>
                      <a:pPr algn="ctr"/>
                      <a:r>
                        <a:rPr lang="en-US" sz="2800">
                          <a:latin typeface="Times New Roman" panose="02020603050405020304" pitchFamily="18" charset="0"/>
                          <a:cs typeface="Times New Roman" panose="02020603050405020304" pitchFamily="18" charset="0"/>
                        </a:rPr>
                        <a:t>…</a:t>
                      </a:r>
                    </a:p>
                  </a:txBody>
                  <a:tcPr anchor="b">
                    <a:solidFill>
                      <a:schemeClr val="bg1">
                        <a:alpha val="20000"/>
                      </a:schemeClr>
                    </a:solidFill>
                  </a:tcPr>
                </a:tc>
                <a:tc>
                  <a:txBody>
                    <a:bodyPr/>
                    <a:lstStyle/>
                    <a:p>
                      <a:pPr algn="ctr"/>
                      <a:r>
                        <a:rPr lang="en-US" sz="2800" b="0">
                          <a:solidFill>
                            <a:schemeClr val="tx1"/>
                          </a:solidFill>
                          <a:latin typeface="Times New Roman" panose="02020603050405020304" pitchFamily="18" charset="0"/>
                          <a:cs typeface="Times New Roman" panose="02020603050405020304" pitchFamily="18" charset="0"/>
                        </a:rPr>
                        <a:t>diem_hp</a:t>
                      </a:r>
                    </a:p>
                  </a:txBody>
                  <a:tcPr anchor="b">
                    <a:solidFill>
                      <a:schemeClr val="bg1">
                        <a:alpha val="20000"/>
                      </a:schemeClr>
                    </a:solidFill>
                  </a:tcPr>
                </a:tc>
                <a:extLst>
                  <a:ext uri="{0D108BD9-81ED-4DB2-BD59-A6C34878D82A}">
                    <a16:rowId xmlns:a16="http://schemas.microsoft.com/office/drawing/2014/main" val="2219986053"/>
                  </a:ext>
                </a:extLst>
              </a:tr>
            </a:tbl>
          </a:graphicData>
        </a:graphic>
      </p:graphicFrame>
      <p:graphicFrame>
        <p:nvGraphicFramePr>
          <p:cNvPr id="6" name="Table 6">
            <a:extLst>
              <a:ext uri="{FF2B5EF4-FFF2-40B4-BE49-F238E27FC236}">
                <a16:creationId xmlns:a16="http://schemas.microsoft.com/office/drawing/2014/main" id="{F0A28DFD-F1A5-2CA5-A84B-29CCB34F9B4F}"/>
              </a:ext>
            </a:extLst>
          </p:cNvPr>
          <p:cNvGraphicFramePr>
            <a:graphicFrameLocks noGrp="1"/>
          </p:cNvGraphicFramePr>
          <p:nvPr>
            <p:extLst>
              <p:ext uri="{D42A27DB-BD31-4B8C-83A1-F6EECF244321}">
                <p14:modId xmlns:p14="http://schemas.microsoft.com/office/powerpoint/2010/main" val="4006701610"/>
              </p:ext>
            </p:extLst>
          </p:nvPr>
        </p:nvGraphicFramePr>
        <p:xfrm>
          <a:off x="1167723" y="7486248"/>
          <a:ext cx="16850693" cy="1500612"/>
        </p:xfrm>
        <a:graphic>
          <a:graphicData uri="http://schemas.openxmlformats.org/drawingml/2006/table">
            <a:tbl>
              <a:tblPr firstRow="1" bandRow="1">
                <a:tableStyleId>{C083E6E3-FA7D-4D7B-A595-EF9225AFEA82}</a:tableStyleId>
              </a:tblPr>
              <a:tblGrid>
                <a:gridCol w="1214355">
                  <a:extLst>
                    <a:ext uri="{9D8B030D-6E8A-4147-A177-3AD203B41FA5}">
                      <a16:colId xmlns:a16="http://schemas.microsoft.com/office/drawing/2014/main" val="3165221410"/>
                    </a:ext>
                  </a:extLst>
                </a:gridCol>
                <a:gridCol w="1662739">
                  <a:extLst>
                    <a:ext uri="{9D8B030D-6E8A-4147-A177-3AD203B41FA5}">
                      <a16:colId xmlns:a16="http://schemas.microsoft.com/office/drawing/2014/main" val="2081307584"/>
                    </a:ext>
                  </a:extLst>
                </a:gridCol>
                <a:gridCol w="1376680">
                  <a:extLst>
                    <a:ext uri="{9D8B030D-6E8A-4147-A177-3AD203B41FA5}">
                      <a16:colId xmlns:a16="http://schemas.microsoft.com/office/drawing/2014/main" val="3962026477"/>
                    </a:ext>
                  </a:extLst>
                </a:gridCol>
                <a:gridCol w="1317943">
                  <a:extLst>
                    <a:ext uri="{9D8B030D-6E8A-4147-A177-3AD203B41FA5}">
                      <a16:colId xmlns:a16="http://schemas.microsoft.com/office/drawing/2014/main" val="600118565"/>
                    </a:ext>
                  </a:extLst>
                </a:gridCol>
                <a:gridCol w="1041717">
                  <a:extLst>
                    <a:ext uri="{9D8B030D-6E8A-4147-A177-3AD203B41FA5}">
                      <a16:colId xmlns:a16="http://schemas.microsoft.com/office/drawing/2014/main" val="1541102160"/>
                    </a:ext>
                  </a:extLst>
                </a:gridCol>
                <a:gridCol w="882967">
                  <a:extLst>
                    <a:ext uri="{9D8B030D-6E8A-4147-A177-3AD203B41FA5}">
                      <a16:colId xmlns:a16="http://schemas.microsoft.com/office/drawing/2014/main" val="4164826377"/>
                    </a:ext>
                  </a:extLst>
                </a:gridCol>
                <a:gridCol w="962343">
                  <a:extLst>
                    <a:ext uri="{9D8B030D-6E8A-4147-A177-3AD203B41FA5}">
                      <a16:colId xmlns:a16="http://schemas.microsoft.com/office/drawing/2014/main" val="3198275647"/>
                    </a:ext>
                  </a:extLst>
                </a:gridCol>
                <a:gridCol w="2247001">
                  <a:extLst>
                    <a:ext uri="{9D8B030D-6E8A-4147-A177-3AD203B41FA5}">
                      <a16:colId xmlns:a16="http://schemas.microsoft.com/office/drawing/2014/main" val="1114343508"/>
                    </a:ext>
                  </a:extLst>
                </a:gridCol>
                <a:gridCol w="2343467">
                  <a:extLst>
                    <a:ext uri="{9D8B030D-6E8A-4147-A177-3AD203B41FA5}">
                      <a16:colId xmlns:a16="http://schemas.microsoft.com/office/drawing/2014/main" val="1201490472"/>
                    </a:ext>
                  </a:extLst>
                </a:gridCol>
                <a:gridCol w="1554480">
                  <a:extLst>
                    <a:ext uri="{9D8B030D-6E8A-4147-A177-3AD203B41FA5}">
                      <a16:colId xmlns:a16="http://schemas.microsoft.com/office/drawing/2014/main" val="3095551774"/>
                    </a:ext>
                  </a:extLst>
                </a:gridCol>
                <a:gridCol w="2247001">
                  <a:extLst>
                    <a:ext uri="{9D8B030D-6E8A-4147-A177-3AD203B41FA5}">
                      <a16:colId xmlns:a16="http://schemas.microsoft.com/office/drawing/2014/main" val="4033212358"/>
                    </a:ext>
                  </a:extLst>
                </a:gridCol>
              </a:tblGrid>
              <a:tr h="378370">
                <a:tc gridSpan="11">
                  <a:txBody>
                    <a:bodyPr/>
                    <a:lstStyle/>
                    <a:p>
                      <a:pPr algn="ctr"/>
                      <a:r>
                        <a:rPr lang="en-US" sz="2800">
                          <a:latin typeface="Times New Roman" panose="02020603050405020304" pitchFamily="18" charset="0"/>
                          <a:cs typeface="Times New Roman" panose="02020603050405020304" pitchFamily="18" charset="0"/>
                        </a:rPr>
                        <a:t>01_sinhvien</a:t>
                      </a: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tc hMerge="1">
                  <a:txBody>
                    <a:bodyPr/>
                    <a:lstStyle/>
                    <a:p>
                      <a:pPr algn="ctr"/>
                      <a:endParaRPr 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280275"/>
                  </a:ext>
                </a:extLst>
              </a:tr>
              <a:tr h="982452">
                <a:tc>
                  <a:txBody>
                    <a:bodyPr/>
                    <a:lstStyle/>
                    <a:p>
                      <a:pPr algn="ctr"/>
                      <a:r>
                        <a:rPr lang="en-US" sz="2800">
                          <a:solidFill>
                            <a:schemeClr val="tx1"/>
                          </a:solidFill>
                          <a:latin typeface="Times New Roman" panose="02020603050405020304" pitchFamily="18" charset="0"/>
                          <a:cs typeface="Times New Roman" panose="02020603050405020304" pitchFamily="18" charset="0"/>
                        </a:rPr>
                        <a:t>mssv</a:t>
                      </a:r>
                    </a:p>
                  </a:txBody>
                  <a:tcPr anchor="b"/>
                </a:tc>
                <a:tc>
                  <a:txBody>
                    <a:bodyPr/>
                    <a:lstStyle/>
                    <a:p>
                      <a:pPr algn="ctr"/>
                      <a:r>
                        <a:rPr lang="en-US" sz="2800">
                          <a:latin typeface="Times New Roman" panose="02020603050405020304" pitchFamily="18" charset="0"/>
                          <a:cs typeface="Times New Roman" panose="02020603050405020304" pitchFamily="18" charset="0"/>
                        </a:rPr>
                        <a:t>namsinh</a:t>
                      </a:r>
                    </a:p>
                  </a:txBody>
                  <a:tcPr anchor="b"/>
                </a:tc>
                <a:tc>
                  <a:txBody>
                    <a:bodyPr/>
                    <a:lstStyle/>
                    <a:p>
                      <a:pPr algn="ctr"/>
                      <a:r>
                        <a:rPr lang="en-US" sz="2800">
                          <a:latin typeface="Times New Roman" panose="02020603050405020304" pitchFamily="18" charset="0"/>
                          <a:cs typeface="Times New Roman" panose="02020603050405020304" pitchFamily="18" charset="0"/>
                        </a:rPr>
                        <a:t>gioitinh</a:t>
                      </a:r>
                    </a:p>
                  </a:txBody>
                  <a:tcPr anchor="b"/>
                </a:tc>
                <a:tc>
                  <a:txBody>
                    <a:bodyPr/>
                    <a:lstStyle/>
                    <a:p>
                      <a:pPr algn="ctr"/>
                      <a:r>
                        <a:rPr lang="en-US" sz="2800" b="0">
                          <a:solidFill>
                            <a:schemeClr val="tx1"/>
                          </a:solidFill>
                          <a:latin typeface="Times New Roman" panose="02020603050405020304" pitchFamily="18" charset="0"/>
                          <a:cs typeface="Times New Roman" panose="02020603050405020304" pitchFamily="18" charset="0"/>
                        </a:rPr>
                        <a:t>noisinh</a:t>
                      </a:r>
                    </a:p>
                  </a:txBody>
                  <a:tcPr anchor="b"/>
                </a:tc>
                <a:tc>
                  <a:txBody>
                    <a:bodyPr/>
                    <a:lstStyle/>
                    <a:p>
                      <a:pPr algn="ctr"/>
                      <a:r>
                        <a:rPr lang="en-US" sz="2800">
                          <a:latin typeface="Times New Roman" panose="02020603050405020304" pitchFamily="18" charset="0"/>
                          <a:cs typeface="Times New Roman" panose="02020603050405020304" pitchFamily="18" charset="0"/>
                        </a:rPr>
                        <a:t>lopsh</a:t>
                      </a:r>
                    </a:p>
                  </a:txBody>
                  <a:tcPr anchor="b"/>
                </a:tc>
                <a:tc>
                  <a:txBody>
                    <a:bodyPr/>
                    <a:lstStyle/>
                    <a:p>
                      <a:pPr algn="ctr"/>
                      <a:r>
                        <a:rPr lang="en-US" sz="2800">
                          <a:solidFill>
                            <a:srgbClr val="C00000"/>
                          </a:solidFill>
                          <a:latin typeface="Times New Roman" panose="02020603050405020304" pitchFamily="18" charset="0"/>
                          <a:cs typeface="Times New Roman" panose="02020603050405020304" pitchFamily="18" charset="0"/>
                        </a:rPr>
                        <a:t>hedt</a:t>
                      </a:r>
                    </a:p>
                  </a:txBody>
                  <a:tcPr anchor="b"/>
                </a:tc>
                <a:tc>
                  <a:txBody>
                    <a:bodyPr/>
                    <a:lstStyle/>
                    <a:p>
                      <a:pPr algn="ctr"/>
                      <a:r>
                        <a:rPr lang="en-US" sz="2800">
                          <a:latin typeface="Times New Roman" panose="02020603050405020304" pitchFamily="18" charset="0"/>
                          <a:cs typeface="Times New Roman" panose="02020603050405020304" pitchFamily="18" charset="0"/>
                        </a:rPr>
                        <a:t>khoa</a:t>
                      </a:r>
                    </a:p>
                  </a:txBody>
                  <a:tcPr anchor="b"/>
                </a:tc>
                <a:tc>
                  <a:txBody>
                    <a:bodyPr/>
                    <a:lstStyle/>
                    <a:p>
                      <a:pPr algn="ctr"/>
                      <a:r>
                        <a:rPr lang="en-US" sz="2800">
                          <a:solidFill>
                            <a:srgbClr val="C00000"/>
                          </a:solidFill>
                          <a:latin typeface="Times New Roman" panose="02020603050405020304" pitchFamily="18" charset="0"/>
                          <a:cs typeface="Times New Roman" panose="02020603050405020304" pitchFamily="18" charset="0"/>
                        </a:rPr>
                        <a:t>khoahoc</a:t>
                      </a:r>
                    </a:p>
                  </a:txBody>
                  <a:tcPr anchor="b"/>
                </a:tc>
                <a:tc>
                  <a:txBody>
                    <a:bodyPr/>
                    <a:lstStyle/>
                    <a:p>
                      <a:pPr algn="ctr"/>
                      <a:r>
                        <a:rPr lang="en-US" sz="2800">
                          <a:latin typeface="Times New Roman" panose="02020603050405020304" pitchFamily="18" charset="0"/>
                          <a:cs typeface="Times New Roman" panose="02020603050405020304" pitchFamily="18" charset="0"/>
                        </a:rPr>
                        <a:t>chuyennganh2</a:t>
                      </a:r>
                    </a:p>
                  </a:txBody>
                  <a:tcPr anchor="b"/>
                </a:tc>
                <a:tc>
                  <a:txBody>
                    <a:bodyPr/>
                    <a:lstStyle/>
                    <a:p>
                      <a:pPr algn="ctr"/>
                      <a:r>
                        <a:rPr lang="en-US" sz="2800">
                          <a:latin typeface="Times New Roman" panose="02020603050405020304" pitchFamily="18" charset="0"/>
                          <a:cs typeface="Times New Roman" panose="02020603050405020304" pitchFamily="18" charset="0"/>
                        </a:rPr>
                        <a:t>tinhtrang</a:t>
                      </a:r>
                    </a:p>
                  </a:txBody>
                  <a:tcPr anchor="b"/>
                </a:tc>
                <a:tc>
                  <a:txBody>
                    <a:bodyPr/>
                    <a:lstStyle/>
                    <a:p>
                      <a:pPr algn="ctr"/>
                      <a:r>
                        <a:rPr lang="en-US" sz="2800">
                          <a:solidFill>
                            <a:schemeClr val="tx1"/>
                          </a:solidFill>
                          <a:latin typeface="Times New Roman" panose="02020603050405020304" pitchFamily="18" charset="0"/>
                          <a:cs typeface="Times New Roman" panose="02020603050405020304" pitchFamily="18" charset="0"/>
                        </a:rPr>
                        <a:t>diachi_tinhtp</a:t>
                      </a:r>
                    </a:p>
                  </a:txBody>
                  <a:tcPr anchor="b"/>
                </a:tc>
                <a:extLst>
                  <a:ext uri="{0D108BD9-81ED-4DB2-BD59-A6C34878D82A}">
                    <a16:rowId xmlns:a16="http://schemas.microsoft.com/office/drawing/2014/main" val="2219986053"/>
                  </a:ext>
                </a:extLst>
              </a:tr>
            </a:tbl>
          </a:graphicData>
        </a:graphic>
      </p:graphicFrame>
      <p:pic>
        <p:nvPicPr>
          <p:cNvPr id="7" name="Picture 6" descr="A screenshot of a computer&#10;&#10;Description automatically generated with medium confidence">
            <a:extLst>
              <a:ext uri="{FF2B5EF4-FFF2-40B4-BE49-F238E27FC236}">
                <a16:creationId xmlns:a16="http://schemas.microsoft.com/office/drawing/2014/main" id="{C9419F06-C4BB-7EDB-11FA-1284A4905C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24150" b="-194"/>
          <a:stretch/>
        </p:blipFill>
        <p:spPr>
          <a:xfrm>
            <a:off x="8654143" y="1871975"/>
            <a:ext cx="9119507" cy="5275335"/>
          </a:xfrm>
          <a:prstGeom prst="rect">
            <a:avLst/>
          </a:prstGeom>
        </p:spPr>
      </p:pic>
      <p:sp>
        <p:nvSpPr>
          <p:cNvPr id="9" name="TextBox 8">
            <a:extLst>
              <a:ext uri="{FF2B5EF4-FFF2-40B4-BE49-F238E27FC236}">
                <a16:creationId xmlns:a16="http://schemas.microsoft.com/office/drawing/2014/main" id="{63F790D7-8FF6-2441-8998-3067CDF4767A}"/>
              </a:ext>
            </a:extLst>
          </p:cNvPr>
          <p:cNvSpPr txBox="1"/>
          <p:nvPr/>
        </p:nvSpPr>
        <p:spPr>
          <a:xfrm>
            <a:off x="1167723" y="6289267"/>
            <a:ext cx="6800620" cy="954107"/>
          </a:xfrm>
          <a:prstGeom prst="rect">
            <a:avLst/>
          </a:prstGeom>
          <a:noFill/>
          <a:ln w="38100">
            <a:solidFill>
              <a:srgbClr val="C00000"/>
            </a:solidFill>
          </a:ln>
        </p:spPr>
        <p:txBody>
          <a:bodyPr wrap="square" rtlCol="0">
            <a:spAutoFit/>
          </a:bodyPr>
          <a:lstStyle/>
          <a:p>
            <a:pPr algn="just"/>
            <a:r>
              <a:rPr lang="en-US" sz="2800" b="1">
                <a:latin typeface="Times New Roman" panose="02020603050405020304" pitchFamily="18" charset="0"/>
                <a:cs typeface="Times New Roman" panose="02020603050405020304" pitchFamily="18" charset="0"/>
              </a:rPr>
              <a:t>‘avxl’: </a:t>
            </a:r>
            <a:r>
              <a:rPr lang="en-US" sz="2800">
                <a:latin typeface="Times New Roman" panose="02020603050405020304" pitchFamily="18" charset="0"/>
                <a:cs typeface="Times New Roman" panose="02020603050405020304" pitchFamily="18" charset="0"/>
              </a:rPr>
              <a:t>ENGBT, ENG01, ENG02, ENG03, </a:t>
            </a:r>
          </a:p>
          <a:p>
            <a:pPr algn="just"/>
            <a:r>
              <a:rPr lang="en-US" sz="2800">
                <a:latin typeface="Times New Roman" panose="02020603050405020304" pitchFamily="18" charset="0"/>
                <a:cs typeface="Times New Roman" panose="02020603050405020304" pitchFamily="18" charset="0"/>
              </a:rPr>
              <a:t>ENG04, ENG05, PASSENG03</a:t>
            </a:r>
            <a:endParaRPr lang="vi-VN" sz="280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F8BAB641-D39C-0D98-D27E-EC0C3D6348AB}"/>
              </a:ext>
            </a:extLst>
          </p:cNvPr>
          <p:cNvGrpSpPr/>
          <p:nvPr/>
        </p:nvGrpSpPr>
        <p:grpSpPr>
          <a:xfrm>
            <a:off x="6557860" y="-89949"/>
            <a:ext cx="4813877" cy="1410258"/>
            <a:chOff x="6557860" y="-89949"/>
            <a:chExt cx="4813877" cy="1410258"/>
          </a:xfrm>
        </p:grpSpPr>
        <p:sp>
          <p:nvSpPr>
            <p:cNvPr id="12" name="Rectangle 11">
              <a:extLst>
                <a:ext uri="{FF2B5EF4-FFF2-40B4-BE49-F238E27FC236}">
                  <a16:creationId xmlns:a16="http://schemas.microsoft.com/office/drawing/2014/main" id="{691915DC-973C-07D2-18DF-C2F2476D9A09}"/>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2">
              <a:extLst>
                <a:ext uri="{FF2B5EF4-FFF2-40B4-BE49-F238E27FC236}">
                  <a16:creationId xmlns:a16="http://schemas.microsoft.com/office/drawing/2014/main" id="{71F3A103-2D66-1CF9-92EB-85D7BC8719E6}"/>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1681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13</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2</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Tích hợp dữ liệu</a:t>
            </a:r>
            <a:endParaRPr lang="vi-VN" sz="400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EE032291-BBB7-EFF2-4035-E46BEEBB813B}"/>
              </a:ext>
            </a:extLst>
          </p:cNvPr>
          <p:cNvPicPr>
            <a:picLocks noChangeAspect="1"/>
          </p:cNvPicPr>
          <p:nvPr/>
        </p:nvPicPr>
        <p:blipFill rotWithShape="1">
          <a:blip r:embed="rId5">
            <a:extLst>
              <a:ext uri="{28A0092B-C50C-407E-A947-70E740481C1C}">
                <a14:useLocalDpi xmlns:a14="http://schemas.microsoft.com/office/drawing/2010/main" val="0"/>
              </a:ext>
            </a:extLst>
          </a:blip>
          <a:srcRect r="28956"/>
          <a:stretch/>
        </p:blipFill>
        <p:spPr>
          <a:xfrm>
            <a:off x="9307332" y="3889134"/>
            <a:ext cx="8671129" cy="3103118"/>
          </a:xfrm>
          <a:prstGeom prst="rect">
            <a:avLst/>
          </a:prstGeom>
        </p:spPr>
      </p:pic>
      <p:sp>
        <p:nvSpPr>
          <p:cNvPr id="9" name="TextBox 8">
            <a:extLst>
              <a:ext uri="{FF2B5EF4-FFF2-40B4-BE49-F238E27FC236}">
                <a16:creationId xmlns:a16="http://schemas.microsoft.com/office/drawing/2014/main" id="{49E38963-BC82-E931-B56F-6BE093F1E39C}"/>
              </a:ext>
            </a:extLst>
          </p:cNvPr>
          <p:cNvSpPr txBox="1"/>
          <p:nvPr/>
        </p:nvSpPr>
        <p:spPr>
          <a:xfrm>
            <a:off x="1550049" y="2776113"/>
            <a:ext cx="7757283" cy="4435317"/>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Từ cột TEN_TRUONG (bảng 05_thisinh)</a:t>
            </a:r>
          </a:p>
          <a:p>
            <a:pPr marL="571500" indent="-5715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“%Chuyên%” </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b="1">
                <a:latin typeface="Times New Roman" panose="02020603050405020304" pitchFamily="18" charset="0"/>
                <a:cs typeface="Times New Roman" panose="02020603050405020304" pitchFamily="18" charset="0"/>
                <a:sym typeface="Wingdings" panose="05000000000000000000" pitchFamily="2" charset="2"/>
              </a:rPr>
              <a:t>Chuyên</a:t>
            </a:r>
            <a:endParaRPr lang="vi-VN" sz="3200">
              <a:latin typeface="Times New Roman" panose="02020603050405020304" pitchFamily="18" charset="0"/>
              <a:cs typeface="Times New Roman" panose="02020603050405020304" pitchFamily="18" charset="0"/>
            </a:endParaRPr>
          </a:p>
          <a:p>
            <a:pPr marL="571500" indent="-5715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“%THCS&amp;THPT%”</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b="1">
                <a:solidFill>
                  <a:srgbClr val="0453F1"/>
                </a:solidFill>
                <a:latin typeface="Times New Roman" panose="02020603050405020304" pitchFamily="18" charset="0"/>
                <a:cs typeface="Times New Roman" panose="02020603050405020304" pitchFamily="18" charset="0"/>
                <a:sym typeface="Wingdings" panose="05000000000000000000" pitchFamily="2" charset="2"/>
              </a:rPr>
              <a:t>THCS&amp;THPT</a:t>
            </a:r>
            <a:endParaRPr lang="en-US" sz="3200">
              <a:solidFill>
                <a:srgbClr val="0453F1"/>
              </a:solidFill>
              <a:latin typeface="Times New Roman" panose="02020603050405020304" pitchFamily="18" charset="0"/>
              <a:cs typeface="Times New Roman" panose="02020603050405020304" pitchFamily="18" charset="0"/>
              <a:sym typeface="Wingdings" panose="05000000000000000000" pitchFamily="2" charset="2"/>
            </a:endParaRPr>
          </a:p>
          <a:p>
            <a:pPr marL="571500" indent="-5715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sym typeface="Wingdings" panose="05000000000000000000" pitchFamily="2" charset="2"/>
              </a:rPr>
              <a:t>“%GDTX%”  </a:t>
            </a:r>
            <a:r>
              <a:rPr lang="en-US" sz="3200" b="1">
                <a:latin typeface="Times New Roman" panose="02020603050405020304" pitchFamily="18" charset="0"/>
                <a:cs typeface="Times New Roman" panose="02020603050405020304" pitchFamily="18" charset="0"/>
                <a:sym typeface="Wingdings" panose="05000000000000000000" pitchFamily="2" charset="2"/>
              </a:rPr>
              <a:t>GDTX</a:t>
            </a:r>
            <a:endParaRPr lang="en-US" sz="3200">
              <a:latin typeface="Times New Roman" panose="02020603050405020304" pitchFamily="18" charset="0"/>
              <a:cs typeface="Times New Roman" panose="02020603050405020304" pitchFamily="18" charset="0"/>
              <a:sym typeface="Wingdings" panose="05000000000000000000" pitchFamily="2" charset="2"/>
            </a:endParaRPr>
          </a:p>
          <a:p>
            <a:pPr marL="571500" indent="-5715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sym typeface="Wingdings" panose="05000000000000000000" pitchFamily="2" charset="2"/>
              </a:rPr>
              <a:t>Còn lại  </a:t>
            </a:r>
            <a:r>
              <a:rPr lang="en-US" sz="3200" b="1">
                <a:solidFill>
                  <a:srgbClr val="0453F1"/>
                </a:solidFill>
                <a:latin typeface="Times New Roman" panose="02020603050405020304" pitchFamily="18" charset="0"/>
                <a:cs typeface="Times New Roman" panose="02020603050405020304" pitchFamily="18" charset="0"/>
                <a:sym typeface="Wingdings" panose="05000000000000000000" pitchFamily="2" charset="2"/>
              </a:rPr>
              <a:t>THPT</a:t>
            </a:r>
          </a:p>
          <a:p>
            <a:pPr marL="571500" indent="-5715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sym typeface="Wingdings" panose="05000000000000000000" pitchFamily="2" charset="2"/>
              </a:rPr>
              <a:t>Null  </a:t>
            </a:r>
            <a:r>
              <a:rPr lang="en-US" sz="3200" b="1">
                <a:solidFill>
                  <a:srgbClr val="0453F1"/>
                </a:solidFill>
                <a:latin typeface="Times New Roman" panose="02020603050405020304" pitchFamily="18" charset="0"/>
                <a:cs typeface="Times New Roman" panose="02020603050405020304" pitchFamily="18" charset="0"/>
                <a:sym typeface="Wingdings" panose="05000000000000000000" pitchFamily="2" charset="2"/>
              </a:rPr>
              <a:t>THPT</a:t>
            </a:r>
            <a:endParaRPr lang="vi-VN" sz="3200" b="1">
              <a:solidFill>
                <a:srgbClr val="0453F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3A5CD6E-06DE-071A-4C65-D0C13C738EF8}"/>
              </a:ext>
            </a:extLst>
          </p:cNvPr>
          <p:cNvGrpSpPr/>
          <p:nvPr/>
        </p:nvGrpSpPr>
        <p:grpSpPr>
          <a:xfrm>
            <a:off x="6557860" y="-89949"/>
            <a:ext cx="4813877" cy="1410258"/>
            <a:chOff x="6557860" y="-89949"/>
            <a:chExt cx="4813877" cy="1410258"/>
          </a:xfrm>
        </p:grpSpPr>
        <p:sp>
          <p:nvSpPr>
            <p:cNvPr id="6" name="Rectangle 5">
              <a:extLst>
                <a:ext uri="{FF2B5EF4-FFF2-40B4-BE49-F238E27FC236}">
                  <a16:creationId xmlns:a16="http://schemas.microsoft.com/office/drawing/2014/main" id="{914C685E-6312-C3B6-4306-2E5D81DC1DDD}"/>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
              <a:extLst>
                <a:ext uri="{FF2B5EF4-FFF2-40B4-BE49-F238E27FC236}">
                  <a16:creationId xmlns:a16="http://schemas.microsoft.com/office/drawing/2014/main" id="{7DD24BD5-7988-9191-C47B-D60D95B059A2}"/>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538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14</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3</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Biến đổi dữ liệu</a:t>
            </a:r>
            <a:endParaRPr lang="vi-VN" sz="4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E38963-BC82-E931-B56F-6BE093F1E39C}"/>
              </a:ext>
            </a:extLst>
          </p:cNvPr>
          <p:cNvSpPr txBox="1"/>
          <p:nvPr/>
        </p:nvSpPr>
        <p:spPr>
          <a:xfrm>
            <a:off x="1550049" y="2580165"/>
            <a:ext cx="15545965" cy="742511"/>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Tạo cột xeploai_diemtt (int) bằng cách phân cấp như cột diem_tt (float) như sau: </a:t>
            </a:r>
            <a:endParaRPr lang="vi-VN" sz="3200" b="1">
              <a:solidFill>
                <a:srgbClr val="0453F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40D057F-F8F0-60AB-A795-E6B152535F04}"/>
              </a:ext>
            </a:extLst>
          </p:cNvPr>
          <p:cNvSpPr txBox="1"/>
          <p:nvPr/>
        </p:nvSpPr>
        <p:spPr>
          <a:xfrm>
            <a:off x="1550050" y="3571176"/>
            <a:ext cx="7414750" cy="5913157"/>
          </a:xfrm>
          <a:prstGeom prst="rect">
            <a:avLst/>
          </a:prstGeom>
          <a:noFill/>
        </p:spPr>
        <p:txBody>
          <a:bodyPr wrap="square" rtlCol="0">
            <a:spAutoFit/>
          </a:bodyPr>
          <a:lstStyle/>
          <a:p>
            <a:pPr algn="just">
              <a:lnSpc>
                <a:spcPct val="150000"/>
              </a:lnSpc>
            </a:pPr>
            <a:r>
              <a:rPr lang="en-US" sz="3200" b="1">
                <a:latin typeface="Consolas" panose="020B0609020204030204" pitchFamily="49" charset="0"/>
                <a:cs typeface="Times New Roman" panose="02020603050405020304" pitchFamily="18" charset="0"/>
              </a:rPr>
              <a:t>diem_tt.isnull() == False</a:t>
            </a:r>
          </a:p>
          <a:p>
            <a:pPr algn="just">
              <a:lnSpc>
                <a:spcPct val="150000"/>
              </a:lnSpc>
            </a:pPr>
            <a:r>
              <a:rPr lang="en-US" sz="3200">
                <a:latin typeface="Times New Roman" panose="02020603050405020304" pitchFamily="18" charset="0"/>
                <a:cs typeface="Times New Roman" panose="02020603050405020304" pitchFamily="18" charset="0"/>
              </a:rPr>
              <a:t>Dùng phương pháp scale min-max, chia xeploai_diemtt thành 4 mức độ:</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1: xuất sắc</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2: giỏi</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3: khá</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4: trung bình</a:t>
            </a:r>
          </a:p>
          <a:p>
            <a:pPr algn="just">
              <a:lnSpc>
                <a:spcPct val="150000"/>
              </a:lnSpc>
            </a:pPr>
            <a:endParaRPr lang="vi-VN" sz="3200" b="1">
              <a:solidFill>
                <a:srgbClr val="0453F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C3FB3EF-FB52-C2BD-768E-A9D721C3EDD6}"/>
              </a:ext>
            </a:extLst>
          </p:cNvPr>
          <p:cNvSpPr txBox="1"/>
          <p:nvPr/>
        </p:nvSpPr>
        <p:spPr>
          <a:xfrm>
            <a:off x="9850407" y="3571176"/>
            <a:ext cx="7414750" cy="5174493"/>
          </a:xfrm>
          <a:prstGeom prst="rect">
            <a:avLst/>
          </a:prstGeom>
          <a:noFill/>
        </p:spPr>
        <p:txBody>
          <a:bodyPr wrap="square" rtlCol="0">
            <a:spAutoFit/>
          </a:bodyPr>
          <a:lstStyle/>
          <a:p>
            <a:pPr algn="just">
              <a:lnSpc>
                <a:spcPct val="150000"/>
              </a:lnSpc>
            </a:pPr>
            <a:r>
              <a:rPr lang="en-US" sz="3200" b="1">
                <a:latin typeface="Consolas" panose="020B0609020204030204" pitchFamily="49" charset="0"/>
                <a:cs typeface="Times New Roman" panose="02020603050405020304" pitchFamily="18" charset="0"/>
              </a:rPr>
              <a:t>diem_tt.isnull() == True</a:t>
            </a:r>
          </a:p>
          <a:p>
            <a:pPr algn="just">
              <a:lnSpc>
                <a:spcPct val="150000"/>
              </a:lnSpc>
            </a:pPr>
            <a:r>
              <a:rPr lang="en-US" sz="3200">
                <a:latin typeface="Times New Roman" panose="02020603050405020304" pitchFamily="18" charset="0"/>
                <a:cs typeface="Times New Roman" panose="02020603050405020304" pitchFamily="18" charset="0"/>
              </a:rPr>
              <a:t>Kết hợp với dữ liệu dien_tt. Nếu:</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dien_tt ==1 (tuyển thẳng) </a:t>
            </a:r>
            <a:r>
              <a:rPr lang="en-US" sz="3200">
                <a:latin typeface="Times New Roman" panose="02020603050405020304" pitchFamily="18" charset="0"/>
                <a:cs typeface="Times New Roman" panose="02020603050405020304" pitchFamily="18" charset="0"/>
                <a:sym typeface="Wingdings" panose="05000000000000000000" pitchFamily="2" charset="2"/>
              </a:rPr>
              <a:t> Mức 1 (xuất sắc)</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sym typeface="Wingdings" panose="05000000000000000000" pitchFamily="2" charset="2"/>
              </a:rPr>
              <a:t>dien_tt thuộc [2,3,4,5,7] (ưu tiên xét tuyển)  Mức 5 (khác)</a:t>
            </a:r>
            <a:endParaRPr lang="en-US" sz="3200">
              <a:latin typeface="Times New Roman" panose="02020603050405020304" pitchFamily="18" charset="0"/>
              <a:cs typeface="Times New Roman" panose="02020603050405020304" pitchFamily="18" charset="0"/>
            </a:endParaRPr>
          </a:p>
          <a:p>
            <a:pPr algn="just">
              <a:lnSpc>
                <a:spcPct val="150000"/>
              </a:lnSpc>
            </a:pPr>
            <a:endParaRPr lang="vi-VN" sz="3200" b="1">
              <a:solidFill>
                <a:srgbClr val="0453F1"/>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498E9E13-CD32-1607-71AA-ADEC83B87671}"/>
              </a:ext>
            </a:extLst>
          </p:cNvPr>
          <p:cNvGrpSpPr/>
          <p:nvPr/>
        </p:nvGrpSpPr>
        <p:grpSpPr>
          <a:xfrm>
            <a:off x="6557860" y="-89949"/>
            <a:ext cx="4813877" cy="1410258"/>
            <a:chOff x="6557860" y="-89949"/>
            <a:chExt cx="4813877" cy="1410258"/>
          </a:xfrm>
        </p:grpSpPr>
        <p:sp>
          <p:nvSpPr>
            <p:cNvPr id="10" name="Rectangle 9">
              <a:extLst>
                <a:ext uri="{FF2B5EF4-FFF2-40B4-BE49-F238E27FC236}">
                  <a16:creationId xmlns:a16="http://schemas.microsoft.com/office/drawing/2014/main" id="{58CDEC12-FD20-D49F-2550-D1BC1896FC11}"/>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
              <a:extLst>
                <a:ext uri="{FF2B5EF4-FFF2-40B4-BE49-F238E27FC236}">
                  <a16:creationId xmlns:a16="http://schemas.microsoft.com/office/drawing/2014/main" id="{83933B5D-6066-A4CF-1DE5-C3E3BDB1BD9A}"/>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4767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15</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3</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Biến đổi dữ liệu</a:t>
            </a:r>
            <a:endParaRPr lang="vi-VN" sz="4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E38963-BC82-E931-B56F-6BE093F1E39C}"/>
              </a:ext>
            </a:extLst>
          </p:cNvPr>
          <p:cNvSpPr txBox="1"/>
          <p:nvPr/>
        </p:nvSpPr>
        <p:spPr>
          <a:xfrm>
            <a:off x="1550049" y="2580165"/>
            <a:ext cx="15545965" cy="742511"/>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Đối với các cột dữ liệu xeploai_hk1 đến xeploai_hk12: </a:t>
            </a:r>
            <a:endParaRPr lang="vi-VN" sz="3200" b="1">
              <a:solidFill>
                <a:srgbClr val="0453F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40D057F-F8F0-60AB-A795-E6B152535F04}"/>
              </a:ext>
            </a:extLst>
          </p:cNvPr>
          <p:cNvSpPr txBox="1"/>
          <p:nvPr/>
        </p:nvSpPr>
        <p:spPr>
          <a:xfrm>
            <a:off x="1550049" y="3473202"/>
            <a:ext cx="15105093" cy="5913157"/>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Dựa vào điểm trung bình từng học kì của sinh viên được trích xuất từ bảng sinhvien_dtb_hocki kết hợp với bảng 01_sinhvien, xếp loại kết quả học tập từng học kì thành 4 loại (tương ứng 4 nhãn) theo công thức:</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8.0 &lt;= dtb &lt;= 10: 1 (Giỏi)</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6.5 &lt;= dtb &lt; 8.0: 2 (Khá)</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5.0 &lt;= dtb &lt; 6.5: 3 (Trung bình)</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0.0 &lt;= dtb &lt;5.0: 4 (Yếu)</a:t>
            </a:r>
          </a:p>
          <a:p>
            <a:pPr marL="457200" indent="-457200" algn="just">
              <a:lnSpc>
                <a:spcPct val="150000"/>
              </a:lnSpc>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Null: 0</a:t>
            </a:r>
          </a:p>
        </p:txBody>
      </p:sp>
      <p:grpSp>
        <p:nvGrpSpPr>
          <p:cNvPr id="6" name="Group 5">
            <a:extLst>
              <a:ext uri="{FF2B5EF4-FFF2-40B4-BE49-F238E27FC236}">
                <a16:creationId xmlns:a16="http://schemas.microsoft.com/office/drawing/2014/main" id="{2A75E541-5B40-5F8B-62BE-1DFE19748B11}"/>
              </a:ext>
            </a:extLst>
          </p:cNvPr>
          <p:cNvGrpSpPr/>
          <p:nvPr/>
        </p:nvGrpSpPr>
        <p:grpSpPr>
          <a:xfrm>
            <a:off x="6557860" y="-89949"/>
            <a:ext cx="4813877" cy="1410258"/>
            <a:chOff x="6557860" y="-89949"/>
            <a:chExt cx="4813877" cy="1410258"/>
          </a:xfrm>
        </p:grpSpPr>
        <p:sp>
          <p:nvSpPr>
            <p:cNvPr id="7" name="Rectangle 6">
              <a:extLst>
                <a:ext uri="{FF2B5EF4-FFF2-40B4-BE49-F238E27FC236}">
                  <a16:creationId xmlns:a16="http://schemas.microsoft.com/office/drawing/2014/main" id="{5D94B46F-AEB3-5884-10C8-BFBBA9EB22D2}"/>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
              <a:extLst>
                <a:ext uri="{FF2B5EF4-FFF2-40B4-BE49-F238E27FC236}">
                  <a16:creationId xmlns:a16="http://schemas.microsoft.com/office/drawing/2014/main" id="{7211F7C0-5DF0-BD35-0CBA-C54EA50027E0}"/>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6495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16</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3</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Biến đổi dữ liệu</a:t>
            </a:r>
            <a:endParaRPr lang="vi-VN" sz="4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E38963-BC82-E931-B56F-6BE093F1E39C}"/>
              </a:ext>
            </a:extLst>
          </p:cNvPr>
          <p:cNvSpPr txBox="1"/>
          <p:nvPr/>
        </p:nvSpPr>
        <p:spPr>
          <a:xfrm>
            <a:off x="1550049" y="2580165"/>
            <a:ext cx="15545965" cy="742511"/>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Dữ liệu xeploai_hk1 đến xeploai_hk12: </a:t>
            </a:r>
            <a:endParaRPr lang="vi-VN" sz="3200" b="1">
              <a:solidFill>
                <a:srgbClr val="0453F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E529F3-E675-EB2E-1C9A-100521B0C257}"/>
              </a:ext>
            </a:extLst>
          </p:cNvPr>
          <p:cNvPicPr>
            <a:picLocks noChangeAspect="1"/>
          </p:cNvPicPr>
          <p:nvPr/>
        </p:nvPicPr>
        <p:blipFill>
          <a:blip r:embed="rId5"/>
          <a:stretch>
            <a:fillRect/>
          </a:stretch>
        </p:blipFill>
        <p:spPr>
          <a:xfrm>
            <a:off x="1333500" y="3555548"/>
            <a:ext cx="15621000" cy="5429250"/>
          </a:xfrm>
          <a:prstGeom prst="rect">
            <a:avLst/>
          </a:prstGeom>
        </p:spPr>
      </p:pic>
      <p:grpSp>
        <p:nvGrpSpPr>
          <p:cNvPr id="4" name="Group 3">
            <a:extLst>
              <a:ext uri="{FF2B5EF4-FFF2-40B4-BE49-F238E27FC236}">
                <a16:creationId xmlns:a16="http://schemas.microsoft.com/office/drawing/2014/main" id="{6B70FD60-1CF9-040F-A589-7C89B65813F2}"/>
              </a:ext>
            </a:extLst>
          </p:cNvPr>
          <p:cNvGrpSpPr/>
          <p:nvPr/>
        </p:nvGrpSpPr>
        <p:grpSpPr>
          <a:xfrm>
            <a:off x="6557860" y="-89949"/>
            <a:ext cx="4813877" cy="1410258"/>
            <a:chOff x="6557860" y="-89949"/>
            <a:chExt cx="4813877" cy="1410258"/>
          </a:xfrm>
        </p:grpSpPr>
        <p:sp>
          <p:nvSpPr>
            <p:cNvPr id="6" name="Rectangle 5">
              <a:extLst>
                <a:ext uri="{FF2B5EF4-FFF2-40B4-BE49-F238E27FC236}">
                  <a16:creationId xmlns:a16="http://schemas.microsoft.com/office/drawing/2014/main" id="{22E16583-6FD1-2252-64A1-13635D08EDDA}"/>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
              <a:extLst>
                <a:ext uri="{FF2B5EF4-FFF2-40B4-BE49-F238E27FC236}">
                  <a16:creationId xmlns:a16="http://schemas.microsoft.com/office/drawing/2014/main" id="{CD9C563A-F7A1-7747-A2AD-931805FB418A}"/>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36128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17</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3</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Biến đổi dữ liệu</a:t>
            </a:r>
            <a:endParaRPr lang="vi-VN" sz="4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E38963-BC82-E931-B56F-6BE093F1E39C}"/>
              </a:ext>
            </a:extLst>
          </p:cNvPr>
          <p:cNvSpPr txBox="1"/>
          <p:nvPr/>
        </p:nvSpPr>
        <p:spPr>
          <a:xfrm>
            <a:off x="1550050" y="2580165"/>
            <a:ext cx="8016986" cy="1481175"/>
          </a:xfrm>
          <a:prstGeom prst="rect">
            <a:avLst/>
          </a:prstGeom>
          <a:noFill/>
        </p:spPr>
        <p:txBody>
          <a:bodyPr wrap="square" rtlCol="0">
            <a:spAutoFit/>
          </a:bodyPr>
          <a:lstStyle/>
          <a:p>
            <a:pPr algn="just">
              <a:lnSpc>
                <a:spcPct val="150000"/>
              </a:lnSpc>
            </a:pPr>
            <a:r>
              <a:rPr lang="en-US" sz="3200">
                <a:latin typeface="Times New Roman" panose="02020603050405020304" pitchFamily="18" charset="0"/>
                <a:cs typeface="Times New Roman" panose="02020603050405020304" pitchFamily="18" charset="0"/>
              </a:rPr>
              <a:t>Chọn ra danh sách 10 môn học có số lượng sinh viên đăng kí học nhiều nhất, đó là:</a:t>
            </a:r>
          </a:p>
        </p:txBody>
      </p:sp>
      <p:pic>
        <p:nvPicPr>
          <p:cNvPr id="3" name="Picture 2" descr="A screenshot of a computer&#10;&#10;Description automatically generated">
            <a:extLst>
              <a:ext uri="{FF2B5EF4-FFF2-40B4-BE49-F238E27FC236}">
                <a16:creationId xmlns:a16="http://schemas.microsoft.com/office/drawing/2014/main" id="{D20AB401-8E8D-ACF3-D17D-A5E700565DF1}"/>
              </a:ext>
            </a:extLst>
          </p:cNvPr>
          <p:cNvPicPr>
            <a:picLocks noChangeAspect="1"/>
          </p:cNvPicPr>
          <p:nvPr/>
        </p:nvPicPr>
        <p:blipFill rotWithShape="1">
          <a:blip r:embed="rId5">
            <a:extLst>
              <a:ext uri="{28A0092B-C50C-407E-A947-70E740481C1C}">
                <a14:useLocalDpi xmlns:a14="http://schemas.microsoft.com/office/drawing/2010/main" val="0"/>
              </a:ext>
            </a:extLst>
          </a:blip>
          <a:srcRect r="21438"/>
          <a:stretch/>
        </p:blipFill>
        <p:spPr>
          <a:xfrm>
            <a:off x="10029257" y="1959585"/>
            <a:ext cx="7602460" cy="7348593"/>
          </a:xfrm>
          <a:prstGeom prst="rect">
            <a:avLst/>
          </a:prstGeom>
        </p:spPr>
      </p:pic>
      <p:sp>
        <p:nvSpPr>
          <p:cNvPr id="4" name="TextBox 3">
            <a:extLst>
              <a:ext uri="{FF2B5EF4-FFF2-40B4-BE49-F238E27FC236}">
                <a16:creationId xmlns:a16="http://schemas.microsoft.com/office/drawing/2014/main" id="{1C5DE827-25A0-2604-809C-2B6A399245A2}"/>
              </a:ext>
            </a:extLst>
          </p:cNvPr>
          <p:cNvSpPr txBox="1"/>
          <p:nvPr/>
        </p:nvSpPr>
        <p:spPr>
          <a:xfrm>
            <a:off x="2930408" y="4295319"/>
            <a:ext cx="2613736" cy="3697166"/>
          </a:xfrm>
          <a:prstGeom prst="rect">
            <a:avLst/>
          </a:prstGeom>
          <a:noFill/>
        </p:spPr>
        <p:txBody>
          <a:bodyPr wrap="square" rtlCol="0">
            <a:spAutoFit/>
          </a:bodyPr>
          <a:lstStyle/>
          <a:p>
            <a:pPr algn="just">
              <a:lnSpc>
                <a:spcPct val="150000"/>
              </a:lnSpc>
            </a:pPr>
            <a:r>
              <a:rPr lang="en-US" sz="3200" b="1">
                <a:latin typeface="Times New Roman" panose="02020603050405020304" pitchFamily="18" charset="0"/>
                <a:cs typeface="Times New Roman" panose="02020603050405020304" pitchFamily="18" charset="0"/>
              </a:rPr>
              <a:t>IT001</a:t>
            </a:r>
          </a:p>
          <a:p>
            <a:pPr algn="just">
              <a:lnSpc>
                <a:spcPct val="150000"/>
              </a:lnSpc>
            </a:pPr>
            <a:r>
              <a:rPr lang="en-US" sz="3200" b="1">
                <a:latin typeface="Times New Roman" panose="02020603050405020304" pitchFamily="18" charset="0"/>
                <a:cs typeface="Times New Roman" panose="02020603050405020304" pitchFamily="18" charset="0"/>
              </a:rPr>
              <a:t>IT003</a:t>
            </a:r>
          </a:p>
          <a:p>
            <a:pPr algn="just">
              <a:lnSpc>
                <a:spcPct val="150000"/>
              </a:lnSpc>
            </a:pPr>
            <a:r>
              <a:rPr lang="en-US" sz="3200" b="1">
                <a:latin typeface="Times New Roman" panose="02020603050405020304" pitchFamily="18" charset="0"/>
                <a:cs typeface="Times New Roman" panose="02020603050405020304" pitchFamily="18" charset="0"/>
              </a:rPr>
              <a:t>IT004</a:t>
            </a:r>
          </a:p>
          <a:p>
            <a:pPr algn="just">
              <a:lnSpc>
                <a:spcPct val="150000"/>
              </a:lnSpc>
            </a:pPr>
            <a:r>
              <a:rPr lang="en-US" sz="3200" b="1">
                <a:latin typeface="Times New Roman" panose="02020603050405020304" pitchFamily="18" charset="0"/>
                <a:cs typeface="Times New Roman" panose="02020603050405020304" pitchFamily="18" charset="0"/>
              </a:rPr>
              <a:t>IT005</a:t>
            </a:r>
          </a:p>
          <a:p>
            <a:pPr algn="just">
              <a:lnSpc>
                <a:spcPct val="150000"/>
              </a:lnSpc>
            </a:pPr>
            <a:r>
              <a:rPr lang="en-US" sz="3200" b="1">
                <a:latin typeface="Times New Roman" panose="02020603050405020304" pitchFamily="18" charset="0"/>
                <a:cs typeface="Times New Roman" panose="02020603050405020304" pitchFamily="18" charset="0"/>
              </a:rPr>
              <a:t>IT007</a:t>
            </a:r>
          </a:p>
        </p:txBody>
      </p:sp>
      <p:sp>
        <p:nvSpPr>
          <p:cNvPr id="5" name="TextBox 4">
            <a:extLst>
              <a:ext uri="{FF2B5EF4-FFF2-40B4-BE49-F238E27FC236}">
                <a16:creationId xmlns:a16="http://schemas.microsoft.com/office/drawing/2014/main" id="{1890F9F0-29A4-F19B-0482-77109F3C7EF5}"/>
              </a:ext>
            </a:extLst>
          </p:cNvPr>
          <p:cNvSpPr txBox="1"/>
          <p:nvPr/>
        </p:nvSpPr>
        <p:spPr>
          <a:xfrm>
            <a:off x="5558543" y="4295319"/>
            <a:ext cx="2613736" cy="3697166"/>
          </a:xfrm>
          <a:prstGeom prst="rect">
            <a:avLst/>
          </a:prstGeom>
          <a:noFill/>
        </p:spPr>
        <p:txBody>
          <a:bodyPr wrap="square" rtlCol="0">
            <a:spAutoFit/>
          </a:bodyPr>
          <a:lstStyle/>
          <a:p>
            <a:pPr algn="just">
              <a:lnSpc>
                <a:spcPct val="150000"/>
              </a:lnSpc>
            </a:pPr>
            <a:r>
              <a:rPr lang="en-US" sz="3200" b="1">
                <a:latin typeface="Times New Roman" panose="02020603050405020304" pitchFamily="18" charset="0"/>
                <a:cs typeface="Times New Roman" panose="02020603050405020304" pitchFamily="18" charset="0"/>
              </a:rPr>
              <a:t>MA003</a:t>
            </a:r>
          </a:p>
          <a:p>
            <a:pPr algn="just">
              <a:lnSpc>
                <a:spcPct val="150000"/>
              </a:lnSpc>
            </a:pPr>
            <a:r>
              <a:rPr lang="en-US" sz="3200" b="1">
                <a:latin typeface="Times New Roman" panose="02020603050405020304" pitchFamily="18" charset="0"/>
                <a:cs typeface="Times New Roman" panose="02020603050405020304" pitchFamily="18" charset="0"/>
              </a:rPr>
              <a:t>MA004</a:t>
            </a:r>
          </a:p>
          <a:p>
            <a:pPr algn="just">
              <a:lnSpc>
                <a:spcPct val="150000"/>
              </a:lnSpc>
            </a:pPr>
            <a:r>
              <a:rPr lang="en-US" sz="3200" b="1">
                <a:latin typeface="Times New Roman" panose="02020603050405020304" pitchFamily="18" charset="0"/>
                <a:cs typeface="Times New Roman" panose="02020603050405020304" pitchFamily="18" charset="0"/>
              </a:rPr>
              <a:t>MA005</a:t>
            </a:r>
          </a:p>
          <a:p>
            <a:pPr algn="just">
              <a:lnSpc>
                <a:spcPct val="150000"/>
              </a:lnSpc>
            </a:pPr>
            <a:r>
              <a:rPr lang="en-US" sz="3200" b="1">
                <a:latin typeface="Times New Roman" panose="02020603050405020304" pitchFamily="18" charset="0"/>
                <a:cs typeface="Times New Roman" panose="02020603050405020304" pitchFamily="18" charset="0"/>
              </a:rPr>
              <a:t>MA006</a:t>
            </a:r>
          </a:p>
          <a:p>
            <a:pPr algn="just">
              <a:lnSpc>
                <a:spcPct val="150000"/>
              </a:lnSpc>
            </a:pPr>
            <a:r>
              <a:rPr lang="en-US" sz="3200" b="1">
                <a:solidFill>
                  <a:srgbClr val="0453F1"/>
                </a:solidFill>
                <a:latin typeface="Times New Roman" panose="02020603050405020304" pitchFamily="18" charset="0"/>
                <a:cs typeface="Times New Roman" panose="02020603050405020304" pitchFamily="18" charset="0"/>
              </a:rPr>
              <a:t>IT002</a:t>
            </a:r>
          </a:p>
        </p:txBody>
      </p:sp>
      <p:sp>
        <p:nvSpPr>
          <p:cNvPr id="6" name="TextBox 5">
            <a:extLst>
              <a:ext uri="{FF2B5EF4-FFF2-40B4-BE49-F238E27FC236}">
                <a16:creationId xmlns:a16="http://schemas.microsoft.com/office/drawing/2014/main" id="{6181FA8B-BC66-B007-F9F3-30C8E1747C05}"/>
              </a:ext>
            </a:extLst>
          </p:cNvPr>
          <p:cNvSpPr txBox="1"/>
          <p:nvPr/>
        </p:nvSpPr>
        <p:spPr>
          <a:xfrm>
            <a:off x="1550049" y="7930642"/>
            <a:ext cx="8565674" cy="1481175"/>
          </a:xfrm>
          <a:prstGeom prst="rect">
            <a:avLst/>
          </a:prstGeom>
          <a:noFill/>
        </p:spPr>
        <p:txBody>
          <a:bodyPr wrap="square" rtlCol="0">
            <a:spAutoFit/>
          </a:bodyPr>
          <a:lstStyle/>
          <a:p>
            <a:pPr>
              <a:lnSpc>
                <a:spcPct val="150000"/>
              </a:lnSpc>
            </a:pPr>
            <a:r>
              <a:rPr lang="en-US" sz="3200">
                <a:latin typeface="Times New Roman" panose="02020603050405020304" pitchFamily="18" charset="0"/>
                <a:cs typeface="Times New Roman" panose="02020603050405020304" pitchFamily="18" charset="0"/>
              </a:rPr>
              <a:t>Chọn môn IT002 làm biến mục tiêu vì môn này có phần trăm sinh viên trượt môn nhiều nhất (~30%)</a:t>
            </a:r>
          </a:p>
        </p:txBody>
      </p:sp>
      <p:grpSp>
        <p:nvGrpSpPr>
          <p:cNvPr id="10" name="Group 9">
            <a:extLst>
              <a:ext uri="{FF2B5EF4-FFF2-40B4-BE49-F238E27FC236}">
                <a16:creationId xmlns:a16="http://schemas.microsoft.com/office/drawing/2014/main" id="{8050C27A-266B-A756-5E38-D09395EA3E51}"/>
              </a:ext>
            </a:extLst>
          </p:cNvPr>
          <p:cNvGrpSpPr/>
          <p:nvPr/>
        </p:nvGrpSpPr>
        <p:grpSpPr>
          <a:xfrm>
            <a:off x="6557860" y="-89949"/>
            <a:ext cx="4813877" cy="1410258"/>
            <a:chOff x="6557860" y="-89949"/>
            <a:chExt cx="4813877" cy="1410258"/>
          </a:xfrm>
        </p:grpSpPr>
        <p:sp>
          <p:nvSpPr>
            <p:cNvPr id="11" name="Rectangle 10">
              <a:extLst>
                <a:ext uri="{FF2B5EF4-FFF2-40B4-BE49-F238E27FC236}">
                  <a16:creationId xmlns:a16="http://schemas.microsoft.com/office/drawing/2014/main" id="{33984DED-B169-3036-1BC5-7B8D70D30928}"/>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
              <a:extLst>
                <a:ext uri="{FF2B5EF4-FFF2-40B4-BE49-F238E27FC236}">
                  <a16:creationId xmlns:a16="http://schemas.microsoft.com/office/drawing/2014/main" id="{EC42F8CE-C1A4-9523-DD0D-C0313A587578}"/>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4709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18</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4</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Rút gọn dữ liệu</a:t>
            </a:r>
            <a:endParaRPr lang="vi-VN" sz="400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with low confidence">
            <a:extLst>
              <a:ext uri="{FF2B5EF4-FFF2-40B4-BE49-F238E27FC236}">
                <a16:creationId xmlns:a16="http://schemas.microsoft.com/office/drawing/2014/main" id="{46FB4F85-D7E5-A1B9-46C0-3DD3F1B5F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510" y="2496712"/>
            <a:ext cx="14119099" cy="6292105"/>
          </a:xfrm>
          <a:prstGeom prst="rect">
            <a:avLst/>
          </a:prstGeom>
        </p:spPr>
      </p:pic>
      <p:sp>
        <p:nvSpPr>
          <p:cNvPr id="10" name="TextBox 9">
            <a:extLst>
              <a:ext uri="{FF2B5EF4-FFF2-40B4-BE49-F238E27FC236}">
                <a16:creationId xmlns:a16="http://schemas.microsoft.com/office/drawing/2014/main" id="{6EA95CC0-B2D3-B6A8-8686-E0DF571874F7}"/>
              </a:ext>
            </a:extLst>
          </p:cNvPr>
          <p:cNvSpPr txBox="1"/>
          <p:nvPr/>
        </p:nvSpPr>
        <p:spPr>
          <a:xfrm>
            <a:off x="15400300" y="2496712"/>
            <a:ext cx="2613736" cy="1953868"/>
          </a:xfrm>
          <a:prstGeom prst="rect">
            <a:avLst/>
          </a:prstGeom>
          <a:noFill/>
        </p:spPr>
        <p:txBody>
          <a:bodyPr wrap="square" rtlCol="0">
            <a:spAutoFit/>
          </a:bodyPr>
          <a:lstStyle/>
          <a:p>
            <a:pPr algn="just">
              <a:lnSpc>
                <a:spcPct val="150000"/>
              </a:lnSpc>
            </a:pPr>
            <a:r>
              <a:rPr lang="en-US" sz="2800" b="1">
                <a:solidFill>
                  <a:srgbClr val="0453F1"/>
                </a:solidFill>
                <a:latin typeface="Times New Roman" panose="02020603050405020304" pitchFamily="18" charset="0"/>
                <a:cs typeface="Times New Roman" panose="02020603050405020304" pitchFamily="18" charset="0"/>
              </a:rPr>
              <a:t>y</a:t>
            </a:r>
          </a:p>
          <a:p>
            <a:pPr algn="just">
              <a:lnSpc>
                <a:spcPct val="150000"/>
              </a:lnSpc>
            </a:pPr>
            <a:r>
              <a:rPr lang="en-US" sz="2800">
                <a:latin typeface="Times New Roman" panose="02020603050405020304" pitchFamily="18" charset="0"/>
                <a:cs typeface="Times New Roman" panose="02020603050405020304" pitchFamily="18" charset="0"/>
              </a:rPr>
              <a:t>1: qua môn</a:t>
            </a:r>
          </a:p>
          <a:p>
            <a:pPr algn="just">
              <a:lnSpc>
                <a:spcPct val="150000"/>
              </a:lnSpc>
            </a:pPr>
            <a:r>
              <a:rPr lang="en-US" sz="2800">
                <a:latin typeface="Times New Roman" panose="02020603050405020304" pitchFamily="18" charset="0"/>
                <a:cs typeface="Times New Roman" panose="02020603050405020304" pitchFamily="18" charset="0"/>
              </a:rPr>
              <a:t>0: trượt môn</a:t>
            </a:r>
          </a:p>
        </p:txBody>
      </p:sp>
      <p:sp>
        <p:nvSpPr>
          <p:cNvPr id="11" name="TextBox 10">
            <a:extLst>
              <a:ext uri="{FF2B5EF4-FFF2-40B4-BE49-F238E27FC236}">
                <a16:creationId xmlns:a16="http://schemas.microsoft.com/office/drawing/2014/main" id="{4019088B-55C2-6A02-06BA-678CAE89177E}"/>
              </a:ext>
            </a:extLst>
          </p:cNvPr>
          <p:cNvSpPr txBox="1"/>
          <p:nvPr/>
        </p:nvSpPr>
        <p:spPr>
          <a:xfrm>
            <a:off x="15400300" y="4924803"/>
            <a:ext cx="2613736" cy="3246530"/>
          </a:xfrm>
          <a:prstGeom prst="rect">
            <a:avLst/>
          </a:prstGeom>
          <a:noFill/>
        </p:spPr>
        <p:txBody>
          <a:bodyPr wrap="square" rtlCol="0">
            <a:spAutoFit/>
          </a:bodyPr>
          <a:lstStyle/>
          <a:p>
            <a:pPr algn="just">
              <a:lnSpc>
                <a:spcPct val="150000"/>
              </a:lnSpc>
            </a:pPr>
            <a:r>
              <a:rPr lang="en-US" sz="2800" b="1">
                <a:solidFill>
                  <a:srgbClr val="0453F1"/>
                </a:solidFill>
                <a:latin typeface="Times New Roman" panose="02020603050405020304" pitchFamily="18" charset="0"/>
                <a:cs typeface="Times New Roman" panose="02020603050405020304" pitchFamily="18" charset="0"/>
              </a:rPr>
              <a:t>X</a:t>
            </a:r>
          </a:p>
          <a:p>
            <a:pPr algn="just">
              <a:lnSpc>
                <a:spcPct val="150000"/>
              </a:lnSpc>
            </a:pPr>
            <a:r>
              <a:rPr lang="en-US" sz="2800">
                <a:latin typeface="Times New Roman" panose="02020603050405020304" pitchFamily="18" charset="0"/>
                <a:cs typeface="Times New Roman" panose="02020603050405020304" pitchFamily="18" charset="0"/>
              </a:rPr>
              <a:t>A: 8.0 &lt;= x&lt;=10</a:t>
            </a:r>
          </a:p>
          <a:p>
            <a:pPr algn="just">
              <a:lnSpc>
                <a:spcPct val="150000"/>
              </a:lnSpc>
            </a:pPr>
            <a:r>
              <a:rPr lang="en-US" sz="2800">
                <a:latin typeface="Times New Roman" panose="02020603050405020304" pitchFamily="18" charset="0"/>
                <a:cs typeface="Times New Roman" panose="02020603050405020304" pitchFamily="18" charset="0"/>
              </a:rPr>
              <a:t>B: 6.5 &lt;=x&lt;8.0</a:t>
            </a:r>
          </a:p>
          <a:p>
            <a:pPr algn="just">
              <a:lnSpc>
                <a:spcPct val="150000"/>
              </a:lnSpc>
            </a:pPr>
            <a:r>
              <a:rPr lang="en-US" sz="2800">
                <a:latin typeface="Times New Roman" panose="02020603050405020304" pitchFamily="18" charset="0"/>
                <a:cs typeface="Times New Roman" panose="02020603050405020304" pitchFamily="18" charset="0"/>
              </a:rPr>
              <a:t>C: 5.0&lt;=x&lt;6.5</a:t>
            </a:r>
          </a:p>
          <a:p>
            <a:pPr algn="just">
              <a:lnSpc>
                <a:spcPct val="150000"/>
              </a:lnSpc>
            </a:pPr>
            <a:r>
              <a:rPr lang="en-US" sz="2800">
                <a:latin typeface="Times New Roman" panose="02020603050405020304" pitchFamily="18" charset="0"/>
                <a:cs typeface="Times New Roman" panose="02020603050405020304" pitchFamily="18" charset="0"/>
              </a:rPr>
              <a:t>F: 0&lt;=x&lt;5.0</a:t>
            </a:r>
          </a:p>
        </p:txBody>
      </p:sp>
      <p:sp>
        <p:nvSpPr>
          <p:cNvPr id="12" name="TextBox 11">
            <a:extLst>
              <a:ext uri="{FF2B5EF4-FFF2-40B4-BE49-F238E27FC236}">
                <a16:creationId xmlns:a16="http://schemas.microsoft.com/office/drawing/2014/main" id="{8729FF70-555C-625D-FF7A-D26F19271DDA}"/>
              </a:ext>
            </a:extLst>
          </p:cNvPr>
          <p:cNvSpPr txBox="1"/>
          <p:nvPr/>
        </p:nvSpPr>
        <p:spPr>
          <a:xfrm>
            <a:off x="5013563" y="8553168"/>
            <a:ext cx="8565674" cy="661207"/>
          </a:xfrm>
          <a:prstGeom prst="rect">
            <a:avLst/>
          </a:prstGeom>
          <a:noFill/>
        </p:spPr>
        <p:txBody>
          <a:bodyPr wrap="square" rtlCol="0">
            <a:spAutoFit/>
          </a:bodyPr>
          <a:lstStyle/>
          <a:p>
            <a:pPr algn="ctr">
              <a:lnSpc>
                <a:spcPct val="150000"/>
              </a:lnSpc>
            </a:pPr>
            <a:r>
              <a:rPr lang="en-US" sz="2800" i="1">
                <a:latin typeface="Times New Roman" panose="02020603050405020304" pitchFamily="18" charset="0"/>
                <a:cs typeface="Times New Roman" panose="02020603050405020304" pitchFamily="18" charset="0"/>
              </a:rPr>
              <a:t>04_diem_v2.csv</a:t>
            </a:r>
          </a:p>
        </p:txBody>
      </p:sp>
      <p:grpSp>
        <p:nvGrpSpPr>
          <p:cNvPr id="4" name="Group 3">
            <a:extLst>
              <a:ext uri="{FF2B5EF4-FFF2-40B4-BE49-F238E27FC236}">
                <a16:creationId xmlns:a16="http://schemas.microsoft.com/office/drawing/2014/main" id="{145B8ED5-7AF7-4417-F284-07D2626D7BBF}"/>
              </a:ext>
            </a:extLst>
          </p:cNvPr>
          <p:cNvGrpSpPr/>
          <p:nvPr/>
        </p:nvGrpSpPr>
        <p:grpSpPr>
          <a:xfrm>
            <a:off x="6557860" y="-89949"/>
            <a:ext cx="4813877" cy="1410258"/>
            <a:chOff x="6557860" y="-89949"/>
            <a:chExt cx="4813877" cy="1410258"/>
          </a:xfrm>
        </p:grpSpPr>
        <p:sp>
          <p:nvSpPr>
            <p:cNvPr id="5" name="Rectangle 4">
              <a:extLst>
                <a:ext uri="{FF2B5EF4-FFF2-40B4-BE49-F238E27FC236}">
                  <a16:creationId xmlns:a16="http://schemas.microsoft.com/office/drawing/2014/main" id="{1F2BD44F-CB15-7286-73C1-863A77415371}"/>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01E93A63-9387-129C-3F10-C138BB01EA7E}"/>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3747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19</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707886"/>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a:t>
            </a:r>
            <a:r>
              <a:rPr lang="en-US" sz="4000" b="1">
                <a:latin typeface="Times New Roman" panose="02020603050405020304" pitchFamily="18" charset="0"/>
                <a:cs typeface="Times New Roman" panose="02020603050405020304" pitchFamily="18" charset="0"/>
              </a:rPr>
              <a:t>4</a:t>
            </a:r>
            <a:r>
              <a:rPr lang="vi-VN" sz="4000" b="1">
                <a:latin typeface="Times New Roman" panose="02020603050405020304" pitchFamily="18" charset="0"/>
                <a:cs typeface="Times New Roman" panose="02020603050405020304" pitchFamily="18" charset="0"/>
              </a:rPr>
              <a:t>. </a:t>
            </a:r>
            <a:r>
              <a:rPr lang="en-US" sz="4000" b="1">
                <a:latin typeface="Times New Roman" panose="02020603050405020304" pitchFamily="18" charset="0"/>
                <a:cs typeface="Times New Roman" panose="02020603050405020304" pitchFamily="18" charset="0"/>
              </a:rPr>
              <a:t>Rút gọn dữ liệu</a:t>
            </a:r>
            <a:endParaRPr lang="vi-VN" sz="4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636E5A-5C28-1FCA-F4D1-28713DCF086C}"/>
              </a:ext>
            </a:extLst>
          </p:cNvPr>
          <p:cNvPicPr>
            <a:picLocks noChangeAspect="1"/>
          </p:cNvPicPr>
          <p:nvPr/>
        </p:nvPicPr>
        <p:blipFill>
          <a:blip r:embed="rId3"/>
          <a:stretch>
            <a:fillRect/>
          </a:stretch>
        </p:blipFill>
        <p:spPr>
          <a:xfrm>
            <a:off x="358811" y="2835369"/>
            <a:ext cx="17570377" cy="4809445"/>
          </a:xfrm>
          <a:prstGeom prst="rect">
            <a:avLst/>
          </a:prstGeom>
        </p:spPr>
      </p:pic>
      <p:sp>
        <p:nvSpPr>
          <p:cNvPr id="5" name="TextBox 4">
            <a:extLst>
              <a:ext uri="{FF2B5EF4-FFF2-40B4-BE49-F238E27FC236}">
                <a16:creationId xmlns:a16="http://schemas.microsoft.com/office/drawing/2014/main" id="{9160E1D4-91AD-275C-8F50-A205928280D2}"/>
              </a:ext>
            </a:extLst>
          </p:cNvPr>
          <p:cNvSpPr txBox="1"/>
          <p:nvPr/>
        </p:nvSpPr>
        <p:spPr>
          <a:xfrm>
            <a:off x="5013563" y="7987493"/>
            <a:ext cx="8565674" cy="661207"/>
          </a:xfrm>
          <a:prstGeom prst="rect">
            <a:avLst/>
          </a:prstGeom>
          <a:noFill/>
        </p:spPr>
        <p:txBody>
          <a:bodyPr wrap="square" rtlCol="0">
            <a:spAutoFit/>
          </a:bodyPr>
          <a:lstStyle/>
          <a:p>
            <a:pPr algn="ctr">
              <a:lnSpc>
                <a:spcPct val="150000"/>
              </a:lnSpc>
            </a:pPr>
            <a:r>
              <a:rPr lang="en-US" sz="2800" i="1">
                <a:latin typeface="Times New Roman" panose="02020603050405020304" pitchFamily="18" charset="0"/>
                <a:cs typeface="Times New Roman" panose="02020603050405020304" pitchFamily="18" charset="0"/>
              </a:rPr>
              <a:t>05_dulieu_v5.csv</a:t>
            </a:r>
          </a:p>
        </p:txBody>
      </p:sp>
      <p:grpSp>
        <p:nvGrpSpPr>
          <p:cNvPr id="6" name="Group 5">
            <a:extLst>
              <a:ext uri="{FF2B5EF4-FFF2-40B4-BE49-F238E27FC236}">
                <a16:creationId xmlns:a16="http://schemas.microsoft.com/office/drawing/2014/main" id="{DC6738D8-755F-49EE-467F-C3FC943D7083}"/>
              </a:ext>
            </a:extLst>
          </p:cNvPr>
          <p:cNvGrpSpPr/>
          <p:nvPr/>
        </p:nvGrpSpPr>
        <p:grpSpPr>
          <a:xfrm>
            <a:off x="6557860" y="-89949"/>
            <a:ext cx="4813877" cy="1410258"/>
            <a:chOff x="6557860" y="-89949"/>
            <a:chExt cx="4813877" cy="1410258"/>
          </a:xfrm>
        </p:grpSpPr>
        <p:sp>
          <p:nvSpPr>
            <p:cNvPr id="7" name="Rectangle 6">
              <a:extLst>
                <a:ext uri="{FF2B5EF4-FFF2-40B4-BE49-F238E27FC236}">
                  <a16:creationId xmlns:a16="http://schemas.microsoft.com/office/drawing/2014/main" id="{BD52EE1E-DF43-4A11-4387-38F8CE4BD3B8}"/>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
              <a:extLst>
                <a:ext uri="{FF2B5EF4-FFF2-40B4-BE49-F238E27FC236}">
                  <a16:creationId xmlns:a16="http://schemas.microsoft.com/office/drawing/2014/main" id="{CC598B38-D48C-2D8D-44BC-F2A16A05FB19}"/>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142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7759D0-9F86-C000-03FA-3BEEF57AB784}"/>
              </a:ext>
            </a:extLst>
          </p:cNvPr>
          <p:cNvSpPr/>
          <p:nvPr/>
        </p:nvSpPr>
        <p:spPr>
          <a:xfrm>
            <a:off x="6678386" y="326571"/>
            <a:ext cx="460465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sp>
        <p:nvSpPr>
          <p:cNvPr id="17" name="TextBox 2">
            <a:extLst>
              <a:ext uri="{FF2B5EF4-FFF2-40B4-BE49-F238E27FC236}">
                <a16:creationId xmlns:a16="http://schemas.microsoft.com/office/drawing/2014/main" id="{F191123D-BA83-50C3-273F-04DFB60D2B04}"/>
              </a:ext>
            </a:extLst>
          </p:cNvPr>
          <p:cNvSpPr txBox="1"/>
          <p:nvPr/>
        </p:nvSpPr>
        <p:spPr>
          <a:xfrm>
            <a:off x="586617" y="-146389"/>
            <a:ext cx="16878300" cy="1410258"/>
          </a:xfrm>
          <a:prstGeom prst="rect">
            <a:avLst/>
          </a:prstGeom>
        </p:spPr>
        <p:txBody>
          <a:bodyPr wrap="square" lIns="0" tIns="0" rIns="0" bIns="0" rtlCol="0" anchor="t">
            <a:spAutoFit/>
          </a:bodyPr>
          <a:lstStyle/>
          <a:p>
            <a:pPr algn="ctr">
              <a:lnSpc>
                <a:spcPts val="12582"/>
              </a:lnSpc>
            </a:pPr>
            <a:r>
              <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a:t>
            </a:r>
          </a:p>
        </p:txBody>
      </p:sp>
      <p:grpSp>
        <p:nvGrpSpPr>
          <p:cNvPr id="11" name="Group 10">
            <a:extLst>
              <a:ext uri="{FF2B5EF4-FFF2-40B4-BE49-F238E27FC236}">
                <a16:creationId xmlns:a16="http://schemas.microsoft.com/office/drawing/2014/main" id="{F0932FC3-1189-9DBE-F052-31BEC14E1CA3}"/>
              </a:ext>
            </a:extLst>
          </p:cNvPr>
          <p:cNvGrpSpPr/>
          <p:nvPr/>
        </p:nvGrpSpPr>
        <p:grpSpPr>
          <a:xfrm>
            <a:off x="5094514" y="1856878"/>
            <a:ext cx="9486900" cy="7599003"/>
            <a:chOff x="5094514" y="1856878"/>
            <a:chExt cx="9486900" cy="7599003"/>
          </a:xfrm>
        </p:grpSpPr>
        <p:sp>
          <p:nvSpPr>
            <p:cNvPr id="9" name="Rectangle 8">
              <a:extLst>
                <a:ext uri="{FF2B5EF4-FFF2-40B4-BE49-F238E27FC236}">
                  <a16:creationId xmlns:a16="http://schemas.microsoft.com/office/drawing/2014/main" id="{E99903E3-ACE9-5414-D2BD-F4138BBC231C}"/>
                </a:ext>
              </a:extLst>
            </p:cNvPr>
            <p:cNvSpPr/>
            <p:nvPr/>
          </p:nvSpPr>
          <p:spPr>
            <a:xfrm>
              <a:off x="5094514" y="6274227"/>
              <a:ext cx="702129" cy="876300"/>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3DFCED-C6FD-0651-04D7-9779203358EF}"/>
                </a:ext>
              </a:extLst>
            </p:cNvPr>
            <p:cNvSpPr/>
            <p:nvPr/>
          </p:nvSpPr>
          <p:spPr>
            <a:xfrm>
              <a:off x="5094514" y="7580513"/>
              <a:ext cx="702129" cy="876300"/>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838B58-5A98-C376-2C76-0977B662174C}"/>
                </a:ext>
              </a:extLst>
            </p:cNvPr>
            <p:cNvSpPr/>
            <p:nvPr/>
          </p:nvSpPr>
          <p:spPr>
            <a:xfrm>
              <a:off x="5094514" y="4967941"/>
              <a:ext cx="702129" cy="876300"/>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306909-4335-6488-F76E-56CC9EF28358}"/>
                </a:ext>
              </a:extLst>
            </p:cNvPr>
            <p:cNvSpPr/>
            <p:nvPr/>
          </p:nvSpPr>
          <p:spPr>
            <a:xfrm>
              <a:off x="5094514" y="3661655"/>
              <a:ext cx="702129" cy="876300"/>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091480-AEA6-2F59-816F-9F96FCAA0E74}"/>
                </a:ext>
              </a:extLst>
            </p:cNvPr>
            <p:cNvSpPr/>
            <p:nvPr/>
          </p:nvSpPr>
          <p:spPr>
            <a:xfrm>
              <a:off x="5094514" y="2291443"/>
              <a:ext cx="702129" cy="876300"/>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2">
              <a:extLst>
                <a:ext uri="{FF2B5EF4-FFF2-40B4-BE49-F238E27FC236}">
                  <a16:creationId xmlns:a16="http://schemas.microsoft.com/office/drawing/2014/main" id="{42A28C4B-4125-F2A4-C11E-FC70CBE842B9}"/>
                </a:ext>
              </a:extLst>
            </p:cNvPr>
            <p:cNvSpPr txBox="1"/>
            <p:nvPr/>
          </p:nvSpPr>
          <p:spPr>
            <a:xfrm>
              <a:off x="5312228" y="1856878"/>
              <a:ext cx="9269186" cy="7599003"/>
            </a:xfrm>
            <a:prstGeom prst="rect">
              <a:avLst/>
            </a:prstGeom>
          </p:spPr>
          <p:txBody>
            <a:bodyPr wrap="square" lIns="0" tIns="0" rIns="0" bIns="0" rtlCol="0" anchor="t">
              <a:spAutoFit/>
            </a:bodyPr>
            <a:lstStyle/>
            <a:p>
              <a:pPr marL="742950" indent="-742950">
                <a:lnSpc>
                  <a:spcPct val="200000"/>
                </a:lnSpc>
                <a:buAutoNum type="arabicPeriod"/>
              </a:pPr>
              <a:r>
                <a:rPr lang="en-US" sz="4400" b="1" err="1">
                  <a:solidFill>
                    <a:srgbClr val="000000"/>
                  </a:solidFill>
                  <a:latin typeface="Times New Roman" panose="02020603050405020304" pitchFamily="18" charset="0"/>
                  <a:cs typeface="Times New Roman" panose="02020603050405020304" pitchFamily="18" charset="0"/>
                </a:rPr>
                <a:t>Tổng</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quan</a:t>
              </a:r>
              <a:endParaRPr lang="en-US" sz="4400" b="1">
                <a:solidFill>
                  <a:srgbClr val="000000"/>
                </a:solidFill>
                <a:latin typeface="Times New Roman" panose="02020603050405020304" pitchFamily="18" charset="0"/>
                <a:cs typeface="Times New Roman" panose="02020603050405020304" pitchFamily="18" charset="0"/>
              </a:endParaRPr>
            </a:p>
            <a:p>
              <a:pPr marL="742950" indent="-742950">
                <a:lnSpc>
                  <a:spcPct val="200000"/>
                </a:lnSpc>
                <a:buAutoNum type="arabicPeriod"/>
              </a:pPr>
              <a:r>
                <a:rPr lang="en-US" sz="4400" b="1" err="1">
                  <a:solidFill>
                    <a:srgbClr val="000000"/>
                  </a:solidFill>
                  <a:latin typeface="Times New Roman" panose="02020603050405020304" pitchFamily="18" charset="0"/>
                  <a:cs typeface="Times New Roman" panose="02020603050405020304" pitchFamily="18" charset="0"/>
                </a:rPr>
                <a:t>Bộ</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dữ</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liệu</a:t>
              </a:r>
              <a:endParaRPr lang="en-US" sz="4400" b="1">
                <a:solidFill>
                  <a:srgbClr val="000000"/>
                </a:solidFill>
                <a:latin typeface="Times New Roman" panose="02020603050405020304" pitchFamily="18" charset="0"/>
                <a:cs typeface="Times New Roman" panose="02020603050405020304" pitchFamily="18" charset="0"/>
              </a:endParaRPr>
            </a:p>
            <a:p>
              <a:pPr marL="742950" indent="-742950">
                <a:lnSpc>
                  <a:spcPct val="200000"/>
                </a:lnSpc>
                <a:buAutoNum type="arabicPeriod"/>
              </a:pPr>
              <a:r>
                <a:rPr lang="en-US" sz="4400" b="1" err="1">
                  <a:solidFill>
                    <a:srgbClr val="000000"/>
                  </a:solidFill>
                  <a:latin typeface="Times New Roman" panose="02020603050405020304" pitchFamily="18" charset="0"/>
                  <a:cs typeface="Times New Roman" panose="02020603050405020304" pitchFamily="18" charset="0"/>
                </a:rPr>
                <a:t>Phương</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pháp</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đề</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xuất</a:t>
              </a:r>
              <a:endParaRPr lang="en-US" sz="4400" b="1">
                <a:solidFill>
                  <a:srgbClr val="000000"/>
                </a:solidFill>
                <a:latin typeface="Times New Roman" panose="02020603050405020304" pitchFamily="18" charset="0"/>
                <a:cs typeface="Times New Roman" panose="02020603050405020304" pitchFamily="18" charset="0"/>
              </a:endParaRPr>
            </a:p>
            <a:p>
              <a:pPr marL="742950" indent="-742950">
                <a:lnSpc>
                  <a:spcPct val="200000"/>
                </a:lnSpc>
                <a:buAutoNum type="arabicPeriod"/>
              </a:pPr>
              <a:r>
                <a:rPr lang="en-US" sz="4400" b="1" err="1">
                  <a:solidFill>
                    <a:srgbClr val="000000"/>
                  </a:solidFill>
                  <a:latin typeface="Times New Roman" panose="02020603050405020304" pitchFamily="18" charset="0"/>
                  <a:cs typeface="Times New Roman" panose="02020603050405020304" pitchFamily="18" charset="0"/>
                </a:rPr>
                <a:t>Kết</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quả</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thực</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nghiệm</a:t>
              </a:r>
              <a:endParaRPr lang="en-US" sz="4400" b="1">
                <a:solidFill>
                  <a:srgbClr val="000000"/>
                </a:solidFill>
                <a:latin typeface="Times New Roman" panose="02020603050405020304" pitchFamily="18" charset="0"/>
                <a:cs typeface="Times New Roman" panose="02020603050405020304" pitchFamily="18" charset="0"/>
              </a:endParaRPr>
            </a:p>
            <a:p>
              <a:pPr marL="742950" indent="-742950">
                <a:lnSpc>
                  <a:spcPct val="200000"/>
                </a:lnSpc>
                <a:buAutoNum type="arabicPeriod"/>
              </a:pPr>
              <a:r>
                <a:rPr lang="en-US" sz="4400" b="1" err="1">
                  <a:solidFill>
                    <a:srgbClr val="000000"/>
                  </a:solidFill>
                  <a:latin typeface="Times New Roman" panose="02020603050405020304" pitchFamily="18" charset="0"/>
                  <a:cs typeface="Times New Roman" panose="02020603050405020304" pitchFamily="18" charset="0"/>
                </a:rPr>
                <a:t>Kết</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luận</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và</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hướng</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phát</a:t>
              </a:r>
              <a:r>
                <a:rPr lang="en-US" sz="4400" b="1">
                  <a:solidFill>
                    <a:srgbClr val="000000"/>
                  </a:solidFill>
                  <a:latin typeface="Times New Roman" panose="02020603050405020304" pitchFamily="18" charset="0"/>
                  <a:cs typeface="Times New Roman" panose="02020603050405020304" pitchFamily="18" charset="0"/>
                </a:rPr>
                <a:t> </a:t>
              </a:r>
              <a:r>
                <a:rPr lang="en-US" sz="4400" b="1" err="1">
                  <a:solidFill>
                    <a:srgbClr val="000000"/>
                  </a:solidFill>
                  <a:latin typeface="Times New Roman" panose="02020603050405020304" pitchFamily="18" charset="0"/>
                  <a:cs typeface="Times New Roman" panose="02020603050405020304" pitchFamily="18" charset="0"/>
                </a:rPr>
                <a:t>triển</a:t>
              </a:r>
              <a:endParaRPr lang="en-US" sz="4400" b="1">
                <a:solidFill>
                  <a:srgbClr val="000000"/>
                </a:solidFill>
                <a:latin typeface="Times New Roman" panose="02020603050405020304" pitchFamily="18" charset="0"/>
                <a:cs typeface="Times New Roman" panose="02020603050405020304" pitchFamily="18" charset="0"/>
              </a:endParaRPr>
            </a:p>
            <a:p>
              <a:pPr marL="742950" indent="-742950">
                <a:lnSpc>
                  <a:spcPct val="150000"/>
                </a:lnSpc>
                <a:buAutoNum type="arabicPeriod"/>
              </a:pPr>
              <a:endParaRPr lang="en-US" sz="4000">
                <a:solidFill>
                  <a:srgbClr val="000000"/>
                </a:solidFill>
                <a:latin typeface="+mj-lt"/>
              </a:endParaRPr>
            </a:p>
          </p:txBody>
        </p:sp>
      </p:grpSp>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a:t>
            </a:fld>
            <a:endParaRPr lang="en-US" sz="3200">
              <a:solidFill>
                <a:schemeClr val="tx1"/>
              </a:solidFill>
            </a:endParaRPr>
          </a:p>
        </p:txBody>
      </p:sp>
    </p:spTree>
    <p:extLst>
      <p:ext uri="{BB962C8B-B14F-4D97-AF65-F5344CB8AC3E}">
        <p14:creationId xmlns:p14="http://schemas.microsoft.com/office/powerpoint/2010/main" val="392256417"/>
      </p:ext>
    </p:extLst>
  </p:cSld>
  <p:clrMapOvr>
    <a:masterClrMapping/>
  </p:clrMapOvr>
  <mc:AlternateContent xmlns:mc="http://schemas.openxmlformats.org/markup-compatibility/2006" xmlns:p14="http://schemas.microsoft.com/office/powerpoint/2010/main">
    <mc:Choice Requires="p14">
      <p:transition spd="slow" p14:dur="2000" advTm="12500"/>
    </mc:Choice>
    <mc:Fallback xmlns="">
      <p:transition spd="slow" advTm="125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3209">
            <a:off x="-2003455" y="6597304"/>
            <a:ext cx="21881704" cy="10065584"/>
          </a:xfrm>
          <a:prstGeom prst="rect">
            <a:avLst/>
          </a:prstGeom>
        </p:spPr>
      </p:pic>
      <p:sp>
        <p:nvSpPr>
          <p:cNvPr id="4" name="TextBox 4"/>
          <p:cNvSpPr txBox="1"/>
          <p:nvPr/>
        </p:nvSpPr>
        <p:spPr>
          <a:xfrm>
            <a:off x="2756224" y="3630617"/>
            <a:ext cx="7593951" cy="3025765"/>
          </a:xfrm>
          <a:prstGeom prst="rect">
            <a:avLst/>
          </a:prstGeom>
        </p:spPr>
        <p:txBody>
          <a:bodyPr wrap="square" lIns="0" tIns="0" rIns="0" bIns="0" rtlCol="0" anchor="t">
            <a:spAutoFit/>
          </a:bodyPr>
          <a:lstStyle/>
          <a:p>
            <a:pPr algn="ctr">
              <a:lnSpc>
                <a:spcPts val="12197"/>
              </a:lnSpc>
            </a:pPr>
            <a:r>
              <a:rPr lang="vi-VN" sz="9600" b="1">
                <a:solidFill>
                  <a:srgbClr val="000000"/>
                </a:solidFill>
                <a:latin typeface="+mj-lt"/>
              </a:rPr>
              <a:t>Phương pháp đề xuất</a:t>
            </a:r>
            <a:endParaRPr lang="en-US" sz="9600" b="1">
              <a:solidFill>
                <a:srgbClr val="000000"/>
              </a:solidFill>
              <a:latin typeface="+mj-lt"/>
            </a:endParaRPr>
          </a:p>
        </p:txBody>
      </p:sp>
      <p:sp>
        <p:nvSpPr>
          <p:cNvPr id="6" name="Slide Number Placeholder 5">
            <a:extLst>
              <a:ext uri="{FF2B5EF4-FFF2-40B4-BE49-F238E27FC236}">
                <a16:creationId xmlns:a16="http://schemas.microsoft.com/office/drawing/2014/main" id="{77CAEAF2-C0E4-07DB-F170-2291EEF8B66D}"/>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4">
            <a:extLst>
              <a:ext uri="{FF2B5EF4-FFF2-40B4-BE49-F238E27FC236}">
                <a16:creationId xmlns:a16="http://schemas.microsoft.com/office/drawing/2014/main" id="{D410F711-9345-BBA0-3A3D-2B39B011ABCF}"/>
              </a:ext>
            </a:extLst>
          </p:cNvPr>
          <p:cNvSpPr txBox="1"/>
          <p:nvPr/>
        </p:nvSpPr>
        <p:spPr>
          <a:xfrm>
            <a:off x="1563072" y="3613289"/>
            <a:ext cx="1193152" cy="1490601"/>
          </a:xfrm>
          <a:prstGeom prst="rect">
            <a:avLst/>
          </a:prstGeom>
          <a:solidFill>
            <a:schemeClr val="bg2">
              <a:lumMod val="90000"/>
            </a:schemeClr>
          </a:solidFill>
        </p:spPr>
        <p:txBody>
          <a:bodyPr wrap="square" lIns="0" tIns="0" rIns="0" bIns="0" rtlCol="0" anchor="t">
            <a:spAutoFit/>
          </a:bodyPr>
          <a:lstStyle/>
          <a:p>
            <a:pPr algn="ctr">
              <a:lnSpc>
                <a:spcPts val="12197"/>
              </a:lnSpc>
            </a:pPr>
            <a:r>
              <a:rPr lang="vi-VN" sz="9600" b="1">
                <a:solidFill>
                  <a:srgbClr val="000000"/>
                </a:solidFill>
                <a:latin typeface="+mj-lt"/>
              </a:rPr>
              <a:t>3</a:t>
            </a:r>
            <a:endParaRPr lang="en-US" sz="9600" b="1">
              <a:solidFill>
                <a:srgbClr val="000000"/>
              </a:solidFill>
              <a:latin typeface="+mj-lt"/>
            </a:endParaRPr>
          </a:p>
        </p:txBody>
      </p:sp>
      <p:pic>
        <p:nvPicPr>
          <p:cNvPr id="1026" name="Picture 2" descr="Data classification - Free business and finance icons">
            <a:extLst>
              <a:ext uri="{FF2B5EF4-FFF2-40B4-BE49-F238E27FC236}">
                <a16:creationId xmlns:a16="http://schemas.microsoft.com/office/drawing/2014/main" id="{D4BF8010-B6D2-55E7-535C-CBFF497E9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7651" y="2319000"/>
            <a:ext cx="6197277" cy="619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6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21</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8077953" cy="6247864"/>
          </a:xfrm>
          <a:prstGeom prst="rect">
            <a:avLst/>
          </a:prstGeom>
          <a:noFill/>
        </p:spPr>
        <p:txBody>
          <a:bodyPr wrap="square" rtlCol="0">
            <a:spAutoFit/>
          </a:bodyPr>
          <a:lstStyle/>
          <a:p>
            <a:pPr algn="just"/>
            <a:r>
              <a:rPr lang="vi-VN" sz="4000" b="1">
                <a:latin typeface="+mj-lt"/>
              </a:rPr>
              <a:t>3.1. </a:t>
            </a:r>
            <a:r>
              <a:rPr lang="vi-VN" sz="4000" b="1" err="1">
                <a:latin typeface="+mj-lt"/>
              </a:rPr>
              <a:t>Support</a:t>
            </a:r>
            <a:r>
              <a:rPr lang="vi-VN" sz="4000" b="1">
                <a:latin typeface="+mj-lt"/>
              </a:rPr>
              <a:t> </a:t>
            </a:r>
            <a:r>
              <a:rPr lang="vi-VN" sz="4000" b="1" err="1">
                <a:latin typeface="+mj-lt"/>
              </a:rPr>
              <a:t>Vector</a:t>
            </a:r>
            <a:r>
              <a:rPr lang="vi-VN" sz="4000" b="1">
                <a:latin typeface="+mj-lt"/>
              </a:rPr>
              <a:t> </a:t>
            </a:r>
            <a:r>
              <a:rPr lang="vi-VN" sz="4000" b="1" err="1">
                <a:latin typeface="+mj-lt"/>
              </a:rPr>
              <a:t>Machine</a:t>
            </a:r>
            <a:r>
              <a:rPr lang="vi-VN" sz="4000" b="1">
                <a:latin typeface="+mj-lt"/>
              </a:rPr>
              <a:t> (SVM)</a:t>
            </a:r>
            <a:endParaRPr lang="vi-VN" sz="4000" b="1">
              <a:effectLst/>
              <a:latin typeface="+mj-lt"/>
              <a:ea typeface="SimSun" panose="02010600030101010101" pitchFamily="2" charset="-122"/>
            </a:endParaRPr>
          </a:p>
          <a:p>
            <a:pPr algn="just"/>
            <a:endParaRPr lang="vi-VN" sz="4000">
              <a:latin typeface="+mj-lt"/>
            </a:endParaRPr>
          </a:p>
          <a:p>
            <a:pPr algn="just"/>
            <a:r>
              <a:rPr lang="vi-VN" sz="4000">
                <a:latin typeface="+mj-lt"/>
              </a:rPr>
              <a:t>SVM là phương pháp phân loại được sử dụng để dự đoán điểm của sinh viên trong các học kỳ.</a:t>
            </a:r>
          </a:p>
          <a:p>
            <a:pPr algn="just"/>
            <a:endParaRPr lang="vi-VN" sz="4000">
              <a:latin typeface="+mj-lt"/>
            </a:endParaRPr>
          </a:p>
          <a:p>
            <a:pPr algn="just"/>
            <a:r>
              <a:rPr lang="vi-VN" sz="4000">
                <a:latin typeface="+mj-lt"/>
              </a:rPr>
              <a:t>SVM tạo ra một siêu mặt </a:t>
            </a:r>
            <a:r>
              <a:rPr lang="vi-VN" sz="4000" err="1">
                <a:latin typeface="+mj-lt"/>
              </a:rPr>
              <a:t>phẳng</a:t>
            </a:r>
            <a:r>
              <a:rPr lang="vi-VN" sz="4000">
                <a:latin typeface="+mj-lt"/>
              </a:rPr>
              <a:t> tối ưu để phân chia các điểm dữ liệu thành hai lớp dựa trên các đặc trưng của sinh viên.</a:t>
            </a:r>
          </a:p>
        </p:txBody>
      </p:sp>
      <p:pic>
        <p:nvPicPr>
          <p:cNvPr id="5" name="Picture 4" descr="8 Supervised Machine Learning - Part II | Exploring, Visualizing, and  Modeling Big Data with R">
            <a:extLst>
              <a:ext uri="{FF2B5EF4-FFF2-40B4-BE49-F238E27FC236}">
                <a16:creationId xmlns:a16="http://schemas.microsoft.com/office/drawing/2014/main" id="{D03BEED7-B4A9-CA46-58B1-466673699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3911" y="1912540"/>
            <a:ext cx="6937340" cy="6953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F30DF5-8079-BF17-784E-D152182A584F}"/>
              </a:ext>
            </a:extLst>
          </p:cNvPr>
          <p:cNvGrpSpPr/>
          <p:nvPr/>
        </p:nvGrpSpPr>
        <p:grpSpPr>
          <a:xfrm>
            <a:off x="4276133" y="-25268"/>
            <a:ext cx="9149310" cy="3026085"/>
            <a:chOff x="6557860" y="-91583"/>
            <a:chExt cx="4813877" cy="3026085"/>
          </a:xfrm>
        </p:grpSpPr>
        <p:sp>
          <p:nvSpPr>
            <p:cNvPr id="4" name="Rectangle 3">
              <a:extLst>
                <a:ext uri="{FF2B5EF4-FFF2-40B4-BE49-F238E27FC236}">
                  <a16:creationId xmlns:a16="http://schemas.microsoft.com/office/drawing/2014/main" id="{15996667-807A-4C77-7FEA-0D646307B9B7}"/>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C215AAC8-9984-186A-9E66-FDF7623E88CA}"/>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418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22</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8016986" cy="6247864"/>
          </a:xfrm>
          <a:prstGeom prst="rect">
            <a:avLst/>
          </a:prstGeom>
          <a:noFill/>
        </p:spPr>
        <p:txBody>
          <a:bodyPr wrap="square" rtlCol="0">
            <a:spAutoFit/>
          </a:bodyPr>
          <a:lstStyle/>
          <a:p>
            <a:pPr algn="just"/>
            <a:r>
              <a:rPr lang="vi-VN" sz="4000" b="1">
                <a:latin typeface="+mj-lt"/>
              </a:rPr>
              <a:t>3.2. </a:t>
            </a:r>
            <a:r>
              <a:rPr lang="vi-VN" sz="4000" b="1" err="1">
                <a:latin typeface="+mj-lt"/>
              </a:rPr>
              <a:t>Logistic</a:t>
            </a:r>
            <a:r>
              <a:rPr lang="vi-VN" sz="4000" b="1">
                <a:latin typeface="+mj-lt"/>
              </a:rPr>
              <a:t> </a:t>
            </a:r>
            <a:r>
              <a:rPr lang="vi-VN" sz="4000" b="1" err="1">
                <a:latin typeface="+mj-lt"/>
              </a:rPr>
              <a:t>Regression</a:t>
            </a:r>
            <a:endParaRPr lang="vi-VN" sz="4000" b="1">
              <a:latin typeface="+mj-lt"/>
            </a:endParaRPr>
          </a:p>
          <a:p>
            <a:pPr algn="just"/>
            <a:endParaRPr lang="vi-VN" sz="4000">
              <a:latin typeface="+mj-lt"/>
            </a:endParaRPr>
          </a:p>
          <a:p>
            <a:pPr algn="just"/>
            <a:r>
              <a:rPr lang="vi-VN" sz="4000" err="1">
                <a:latin typeface="+mj-lt"/>
              </a:rPr>
              <a:t>Logistic</a:t>
            </a:r>
            <a:r>
              <a:rPr lang="vi-VN" sz="4000">
                <a:latin typeface="+mj-lt"/>
              </a:rPr>
              <a:t> </a:t>
            </a:r>
            <a:r>
              <a:rPr lang="vi-VN" sz="4000" err="1">
                <a:latin typeface="+mj-lt"/>
              </a:rPr>
              <a:t>Regression</a:t>
            </a:r>
            <a:r>
              <a:rPr lang="vi-VN" sz="4000">
                <a:latin typeface="+mj-lt"/>
              </a:rPr>
              <a:t> ước lượng xác suất để một sinh viên thuộc vào một lớp cụ thể.</a:t>
            </a:r>
          </a:p>
          <a:p>
            <a:pPr algn="just"/>
            <a:endParaRPr lang="vi-VN" sz="4000">
              <a:latin typeface="+mj-lt"/>
            </a:endParaRPr>
          </a:p>
          <a:p>
            <a:pPr algn="just"/>
            <a:r>
              <a:rPr lang="vi-VN" sz="4000" err="1">
                <a:latin typeface="+mj-lt"/>
              </a:rPr>
              <a:t>Logistic</a:t>
            </a:r>
            <a:r>
              <a:rPr lang="vi-VN" sz="4000">
                <a:latin typeface="+mj-lt"/>
              </a:rPr>
              <a:t> </a:t>
            </a:r>
            <a:r>
              <a:rPr lang="vi-VN" sz="4000" err="1">
                <a:latin typeface="+mj-lt"/>
              </a:rPr>
              <a:t>Regression</a:t>
            </a:r>
            <a:r>
              <a:rPr lang="vi-VN" sz="4000">
                <a:latin typeface="+mj-lt"/>
              </a:rPr>
              <a:t> là mô hình tuyến tính nhưng có thể được mở rộng để xử lý dữ liệu phi tuyến tính thông qua các phép biến đổi đặc trưng.</a:t>
            </a:r>
            <a:endParaRPr lang="en-US" sz="4000">
              <a:latin typeface="+mj-lt"/>
            </a:endParaRPr>
          </a:p>
        </p:txBody>
      </p:sp>
      <p:pic>
        <p:nvPicPr>
          <p:cNvPr id="2052" name="Picture 4" descr="Regression Analysis Icons - Free SVG &amp; PNG Regression Analysis Images -  Noun Project">
            <a:extLst>
              <a:ext uri="{FF2B5EF4-FFF2-40B4-BE49-F238E27FC236}">
                <a16:creationId xmlns:a16="http://schemas.microsoft.com/office/drawing/2014/main" id="{F22E2105-C869-7B58-DCB3-F6A40A541C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2932" y="1947070"/>
            <a:ext cx="7015019" cy="701501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C70E9BA-797B-E21B-0EBE-60D7B4C3B7F4}"/>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A1308A1F-9724-1ACB-5FE0-4C6771547DBB}"/>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319D9C9A-1860-9EEE-92D8-2CAE3E6942E3}"/>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5168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23</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15187904" cy="2554545"/>
          </a:xfrm>
          <a:prstGeom prst="rect">
            <a:avLst/>
          </a:prstGeom>
          <a:noFill/>
        </p:spPr>
        <p:txBody>
          <a:bodyPr wrap="square" rtlCol="0">
            <a:spAutoFit/>
          </a:bodyPr>
          <a:lstStyle/>
          <a:p>
            <a:pPr algn="just"/>
            <a:r>
              <a:rPr lang="vi-VN" sz="4000" b="1">
                <a:latin typeface="+mj-lt"/>
              </a:rPr>
              <a:t>3.3. </a:t>
            </a:r>
            <a:r>
              <a:rPr lang="vi-VN" sz="4000" b="1" err="1">
                <a:latin typeface="+mj-lt"/>
              </a:rPr>
              <a:t>Random</a:t>
            </a:r>
            <a:r>
              <a:rPr lang="vi-VN" sz="4000" b="1">
                <a:latin typeface="+mj-lt"/>
              </a:rPr>
              <a:t> </a:t>
            </a:r>
            <a:r>
              <a:rPr lang="vi-VN" sz="4000" b="1" err="1">
                <a:latin typeface="+mj-lt"/>
              </a:rPr>
              <a:t>Forest</a:t>
            </a:r>
            <a:endParaRPr lang="vi-VN" sz="4000">
              <a:latin typeface="+mj-lt"/>
            </a:endParaRPr>
          </a:p>
          <a:p>
            <a:pPr algn="just"/>
            <a:r>
              <a:rPr lang="vi-VN" sz="4000" err="1">
                <a:latin typeface="+mj-lt"/>
              </a:rPr>
              <a:t>Random</a:t>
            </a:r>
            <a:r>
              <a:rPr lang="vi-VN" sz="4000">
                <a:latin typeface="+mj-lt"/>
              </a:rPr>
              <a:t> </a:t>
            </a:r>
            <a:r>
              <a:rPr lang="vi-VN" sz="4000" err="1">
                <a:latin typeface="+mj-lt"/>
              </a:rPr>
              <a:t>Forest</a:t>
            </a:r>
            <a:r>
              <a:rPr lang="vi-VN" sz="4000">
                <a:latin typeface="+mj-lt"/>
              </a:rPr>
              <a:t> bao gồm một tập hợp các cây quyết định độc lập, được huấn luyện trên các mẫu dữ liệu con ngẫu nhiên từ tập huấn luyện.</a:t>
            </a:r>
          </a:p>
          <a:p>
            <a:pPr algn="just"/>
            <a:endParaRPr lang="vi-VN" sz="4000">
              <a:latin typeface="+mj-lt"/>
            </a:endParaRPr>
          </a:p>
        </p:txBody>
      </p:sp>
      <p:pic>
        <p:nvPicPr>
          <p:cNvPr id="9" name="Picture 8">
            <a:extLst>
              <a:ext uri="{FF2B5EF4-FFF2-40B4-BE49-F238E27FC236}">
                <a16:creationId xmlns:a16="http://schemas.microsoft.com/office/drawing/2014/main" id="{8C556662-2F3A-42A5-BBF7-6978F13F683E}"/>
              </a:ext>
            </a:extLst>
          </p:cNvPr>
          <p:cNvPicPr>
            <a:picLocks noChangeAspect="1"/>
          </p:cNvPicPr>
          <p:nvPr/>
        </p:nvPicPr>
        <p:blipFill>
          <a:blip r:embed="rId5"/>
          <a:stretch>
            <a:fillRect/>
          </a:stretch>
        </p:blipFill>
        <p:spPr>
          <a:xfrm>
            <a:off x="4647151" y="3543300"/>
            <a:ext cx="8993698" cy="5917647"/>
          </a:xfrm>
          <a:prstGeom prst="rect">
            <a:avLst/>
          </a:prstGeom>
        </p:spPr>
      </p:pic>
      <p:grpSp>
        <p:nvGrpSpPr>
          <p:cNvPr id="4" name="Group 3">
            <a:extLst>
              <a:ext uri="{FF2B5EF4-FFF2-40B4-BE49-F238E27FC236}">
                <a16:creationId xmlns:a16="http://schemas.microsoft.com/office/drawing/2014/main" id="{7790DF6E-BD5B-177F-6060-11E22519904D}"/>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A48E3411-7589-DC9C-E1BC-23C3CAA87F76}"/>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BC225DD4-C0E9-A9FE-235E-D2CD7D1D77F1}"/>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6413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24</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8077954" cy="6863417"/>
          </a:xfrm>
          <a:prstGeom prst="rect">
            <a:avLst/>
          </a:prstGeom>
          <a:noFill/>
        </p:spPr>
        <p:txBody>
          <a:bodyPr wrap="square" rtlCol="0">
            <a:spAutoFit/>
          </a:bodyPr>
          <a:lstStyle/>
          <a:p>
            <a:pPr algn="just"/>
            <a:r>
              <a:rPr lang="vi-VN" sz="4000" b="1">
                <a:latin typeface="+mj-lt"/>
              </a:rPr>
              <a:t>3.4. K-</a:t>
            </a:r>
            <a:r>
              <a:rPr lang="vi-VN" sz="4000" b="1" err="1">
                <a:latin typeface="+mj-lt"/>
              </a:rPr>
              <a:t>Nearest</a:t>
            </a:r>
            <a:r>
              <a:rPr lang="vi-VN" sz="4000" b="1">
                <a:latin typeface="+mj-lt"/>
              </a:rPr>
              <a:t> </a:t>
            </a:r>
            <a:r>
              <a:rPr lang="vi-VN" sz="4000" b="1" err="1">
                <a:latin typeface="+mj-lt"/>
              </a:rPr>
              <a:t>Neighbors</a:t>
            </a:r>
            <a:r>
              <a:rPr lang="vi-VN" sz="4000" b="1">
                <a:latin typeface="+mj-lt"/>
              </a:rPr>
              <a:t> (KNN)</a:t>
            </a:r>
            <a:endParaRPr lang="vi-VN" sz="4000">
              <a:latin typeface="+mj-lt"/>
            </a:endParaRPr>
          </a:p>
          <a:p>
            <a:pPr algn="just"/>
            <a:endParaRPr lang="vi-VN" sz="4000">
              <a:latin typeface="+mj-lt"/>
            </a:endParaRPr>
          </a:p>
          <a:p>
            <a:pPr algn="just"/>
            <a:r>
              <a:rPr lang="vi-VN" sz="4000">
                <a:latin typeface="+mj-lt"/>
              </a:rPr>
              <a:t>KNN dự đoán dựa trên việc so sánh với các điểm gần nhất với điểm dữ liệu mới.</a:t>
            </a:r>
          </a:p>
          <a:p>
            <a:pPr algn="just"/>
            <a:endParaRPr lang="vi-VN" sz="4000">
              <a:latin typeface="+mj-lt"/>
            </a:endParaRPr>
          </a:p>
          <a:p>
            <a:pPr algn="just"/>
            <a:r>
              <a:rPr lang="vi-VN" sz="4000">
                <a:latin typeface="+mj-lt"/>
              </a:rPr>
              <a:t>KNN xác định lớp của một sinh viên mới bằng cách so sánh nó với các sinh viên xung quanh dựa trên khoảng cách </a:t>
            </a:r>
            <a:r>
              <a:rPr lang="vi-VN" sz="4000" err="1">
                <a:latin typeface="+mj-lt"/>
              </a:rPr>
              <a:t>Euclid</a:t>
            </a:r>
            <a:r>
              <a:rPr lang="vi-VN" sz="4000">
                <a:latin typeface="+mj-lt"/>
              </a:rPr>
              <a:t>.</a:t>
            </a:r>
          </a:p>
          <a:p>
            <a:pPr algn="just"/>
            <a:endParaRPr lang="vi-VN" sz="4000">
              <a:latin typeface="+mj-lt"/>
            </a:endParaRPr>
          </a:p>
        </p:txBody>
      </p:sp>
      <p:pic>
        <p:nvPicPr>
          <p:cNvPr id="3" name="Picture 2" descr="Nhận diện ký tự bằng KNN - THỊ GIÁC MÁY TÍNH">
            <a:extLst>
              <a:ext uri="{FF2B5EF4-FFF2-40B4-BE49-F238E27FC236}">
                <a16:creationId xmlns:a16="http://schemas.microsoft.com/office/drawing/2014/main" id="{8347C8AD-ADD9-7A4B-82CD-C8B069DAF9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45183" y="2300699"/>
            <a:ext cx="6992769" cy="6247864"/>
          </a:xfrm>
          <a:prstGeom prst="rect">
            <a:avLst/>
          </a:prstGeom>
          <a:noFill/>
          <a:ln>
            <a:noFill/>
          </a:ln>
        </p:spPr>
      </p:pic>
      <p:grpSp>
        <p:nvGrpSpPr>
          <p:cNvPr id="5" name="Group 4">
            <a:extLst>
              <a:ext uri="{FF2B5EF4-FFF2-40B4-BE49-F238E27FC236}">
                <a16:creationId xmlns:a16="http://schemas.microsoft.com/office/drawing/2014/main" id="{FB86C368-D5AA-D920-0CA4-B7B6D1EA9E87}"/>
              </a:ext>
            </a:extLst>
          </p:cNvPr>
          <p:cNvGrpSpPr/>
          <p:nvPr/>
        </p:nvGrpSpPr>
        <p:grpSpPr>
          <a:xfrm>
            <a:off x="4276133" y="-25268"/>
            <a:ext cx="9149310" cy="3026085"/>
            <a:chOff x="6557860" y="-91583"/>
            <a:chExt cx="4813877" cy="3026085"/>
          </a:xfrm>
        </p:grpSpPr>
        <p:sp>
          <p:nvSpPr>
            <p:cNvPr id="6" name="Rectangle 5">
              <a:extLst>
                <a:ext uri="{FF2B5EF4-FFF2-40B4-BE49-F238E27FC236}">
                  <a16:creationId xmlns:a16="http://schemas.microsoft.com/office/drawing/2014/main" id="{8C52CD82-B148-CE2C-DE52-396E9DD5EFAD}"/>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
              <a:extLst>
                <a:ext uri="{FF2B5EF4-FFF2-40B4-BE49-F238E27FC236}">
                  <a16:creationId xmlns:a16="http://schemas.microsoft.com/office/drawing/2014/main" id="{71EAC276-1AFA-CDF5-54AD-DDF0B83626E6}"/>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14744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25</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8077954" cy="6863417"/>
          </a:xfrm>
          <a:prstGeom prst="rect">
            <a:avLst/>
          </a:prstGeom>
          <a:noFill/>
        </p:spPr>
        <p:txBody>
          <a:bodyPr wrap="square" rtlCol="0">
            <a:spAutoFit/>
          </a:bodyPr>
          <a:lstStyle/>
          <a:p>
            <a:pPr algn="just"/>
            <a:r>
              <a:rPr lang="vi-VN" sz="4000" b="1">
                <a:latin typeface="+mj-lt"/>
              </a:rPr>
              <a:t>3.5. </a:t>
            </a:r>
            <a:r>
              <a:rPr lang="vi-VN" sz="4000" b="1" err="1">
                <a:latin typeface="+mj-lt"/>
              </a:rPr>
              <a:t>Decision</a:t>
            </a:r>
            <a:r>
              <a:rPr lang="vi-VN" sz="4000" b="1">
                <a:latin typeface="+mj-lt"/>
              </a:rPr>
              <a:t> </a:t>
            </a:r>
            <a:r>
              <a:rPr lang="vi-VN" sz="4000" b="1" err="1">
                <a:latin typeface="+mj-lt"/>
              </a:rPr>
              <a:t>Tree</a:t>
            </a:r>
            <a:endParaRPr lang="vi-VN" sz="4000">
              <a:latin typeface="+mj-lt"/>
            </a:endParaRPr>
          </a:p>
          <a:p>
            <a:pPr algn="just"/>
            <a:endParaRPr lang="vi-VN" sz="4000">
              <a:latin typeface="+mj-lt"/>
            </a:endParaRPr>
          </a:p>
          <a:p>
            <a:pPr algn="just"/>
            <a:r>
              <a:rPr lang="vi-VN" sz="4000" err="1">
                <a:latin typeface="+mj-lt"/>
              </a:rPr>
              <a:t>Decision</a:t>
            </a:r>
            <a:r>
              <a:rPr lang="vi-VN" sz="4000">
                <a:latin typeface="+mj-lt"/>
              </a:rPr>
              <a:t> </a:t>
            </a:r>
            <a:r>
              <a:rPr lang="vi-VN" sz="4000" err="1">
                <a:latin typeface="+mj-lt"/>
              </a:rPr>
              <a:t>Tree</a:t>
            </a:r>
            <a:r>
              <a:rPr lang="vi-VN" sz="4000">
                <a:latin typeface="+mj-lt"/>
              </a:rPr>
              <a:t> là một phương pháp dự đoán dựa trên cây quyết định, có thể được sử dụng để dự đoán điểm của sinh viên trong các học kỳ.</a:t>
            </a:r>
          </a:p>
          <a:p>
            <a:pPr algn="just"/>
            <a:endParaRPr lang="vi-VN" sz="4000">
              <a:latin typeface="+mj-lt"/>
            </a:endParaRPr>
          </a:p>
          <a:p>
            <a:pPr algn="just"/>
            <a:r>
              <a:rPr lang="vi-VN" sz="4000" err="1">
                <a:latin typeface="+mj-lt"/>
              </a:rPr>
              <a:t>Decision</a:t>
            </a:r>
            <a:r>
              <a:rPr lang="vi-VN" sz="4000">
                <a:latin typeface="+mj-lt"/>
              </a:rPr>
              <a:t> </a:t>
            </a:r>
            <a:r>
              <a:rPr lang="vi-VN" sz="4000" err="1">
                <a:latin typeface="+mj-lt"/>
              </a:rPr>
              <a:t>Tree</a:t>
            </a:r>
            <a:r>
              <a:rPr lang="vi-VN" sz="4000">
                <a:latin typeface="+mj-lt"/>
              </a:rPr>
              <a:t> xây dựng cây quyết định dựa trên các quy tắc phân chia dữ liệu, để tìm ra các đặc trưng quan trọng trong việc dự đoán điểm. </a:t>
            </a:r>
          </a:p>
        </p:txBody>
      </p:sp>
      <p:pic>
        <p:nvPicPr>
          <p:cNvPr id="6" name="Picture 4" descr="Decision tree - Free computer icons">
            <a:extLst>
              <a:ext uri="{FF2B5EF4-FFF2-40B4-BE49-F238E27FC236}">
                <a16:creationId xmlns:a16="http://schemas.microsoft.com/office/drawing/2014/main" id="{FB96C4A4-C8D9-0371-7A24-7BBAC0175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535" y="1992923"/>
            <a:ext cx="6863417" cy="68634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563E5B9-F19B-3CFD-B528-970C3D8683BE}"/>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4F9E2D23-E062-D9B0-4A1B-15843F4D5B8A}"/>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
              <a:extLst>
                <a:ext uri="{FF2B5EF4-FFF2-40B4-BE49-F238E27FC236}">
                  <a16:creationId xmlns:a16="http://schemas.microsoft.com/office/drawing/2014/main" id="{0509739D-75AD-7760-34B3-87220979C9BB}"/>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86612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26</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8077954" cy="8094524"/>
          </a:xfrm>
          <a:prstGeom prst="rect">
            <a:avLst/>
          </a:prstGeom>
          <a:noFill/>
        </p:spPr>
        <p:txBody>
          <a:bodyPr wrap="square" rtlCol="0">
            <a:spAutoFit/>
          </a:bodyPr>
          <a:lstStyle/>
          <a:p>
            <a:pPr algn="just"/>
            <a:r>
              <a:rPr lang="vi-VN" sz="4000" b="1">
                <a:latin typeface="+mj-lt"/>
              </a:rPr>
              <a:t>3.6. SMOTE </a:t>
            </a:r>
            <a:endParaRPr lang="vi-VN" sz="4000">
              <a:latin typeface="+mj-lt"/>
            </a:endParaRPr>
          </a:p>
          <a:p>
            <a:pPr algn="just"/>
            <a:endParaRPr lang="vi-VN" sz="4000">
              <a:latin typeface="+mj-lt"/>
            </a:endParaRPr>
          </a:p>
          <a:p>
            <a:pPr algn="just"/>
            <a:r>
              <a:rPr lang="vi-VN" sz="4000">
                <a:latin typeface="+mj-lt"/>
              </a:rPr>
              <a:t>SMOTE giúp cho bộ dữ liệu giải quyết được vấn đề mất cân bằng về số lượng các mẫu. </a:t>
            </a:r>
          </a:p>
          <a:p>
            <a:pPr algn="just"/>
            <a:endParaRPr lang="vi-VN" sz="4000">
              <a:latin typeface="+mj-lt"/>
            </a:endParaRPr>
          </a:p>
          <a:p>
            <a:pPr algn="just"/>
            <a:r>
              <a:rPr lang="vi-VN" sz="4000">
                <a:latin typeface="+mj-lt"/>
              </a:rPr>
              <a:t>Mục đích của việc sử dụng SMOTE trong huấn luyện mô hình máy học là giúp cân bằng dữ liệu giữa các nhóm có số lượng mẫu khác nhau, cải thiện hiệu suất của các mô hình học máy được huấn luyện bằng dữ liệu đã được xử lý SMOTE</a:t>
            </a:r>
          </a:p>
        </p:txBody>
      </p:sp>
      <p:pic>
        <p:nvPicPr>
          <p:cNvPr id="5122" name="Picture 2" descr="Synthetic Minority Oversampling Technique (SMOTE) works by adding new... |  Download Scientific Diagram">
            <a:extLst>
              <a:ext uri="{FF2B5EF4-FFF2-40B4-BE49-F238E27FC236}">
                <a16:creationId xmlns:a16="http://schemas.microsoft.com/office/drawing/2014/main" id="{4788AC8F-D696-7D96-0395-300BCEC31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0995" y="3042156"/>
            <a:ext cx="7006957" cy="49048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CFAA2DB-6C43-2587-7EAB-59B47861C7DD}"/>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FC0053D2-1797-0A69-134F-5923AA8CF90A}"/>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0FAD9A93-E302-D6BB-6802-2B41392E5BCD}"/>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4943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27</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8077954" cy="6247864"/>
          </a:xfrm>
          <a:prstGeom prst="rect">
            <a:avLst/>
          </a:prstGeom>
          <a:noFill/>
        </p:spPr>
        <p:txBody>
          <a:bodyPr wrap="square" rtlCol="0">
            <a:spAutoFit/>
          </a:bodyPr>
          <a:lstStyle/>
          <a:p>
            <a:pPr algn="just"/>
            <a:r>
              <a:rPr lang="vi-VN" sz="4000" b="1">
                <a:latin typeface="+mj-lt"/>
              </a:rPr>
              <a:t>3.7. </a:t>
            </a:r>
            <a:r>
              <a:rPr lang="vi-VN" sz="4000" b="1" err="1">
                <a:latin typeface="+mj-lt"/>
              </a:rPr>
              <a:t>Stochastic</a:t>
            </a:r>
            <a:r>
              <a:rPr lang="vi-VN" sz="4000" b="1">
                <a:latin typeface="+mj-lt"/>
              </a:rPr>
              <a:t> </a:t>
            </a:r>
            <a:r>
              <a:rPr lang="vi-VN" sz="4000" b="1" err="1">
                <a:latin typeface="+mj-lt"/>
              </a:rPr>
              <a:t>Gradient</a:t>
            </a:r>
            <a:r>
              <a:rPr lang="vi-VN" sz="4000" b="1">
                <a:latin typeface="+mj-lt"/>
              </a:rPr>
              <a:t> </a:t>
            </a:r>
            <a:r>
              <a:rPr lang="vi-VN" sz="4000" b="1" err="1">
                <a:latin typeface="+mj-lt"/>
              </a:rPr>
              <a:t>Descent</a:t>
            </a:r>
            <a:r>
              <a:rPr lang="vi-VN" sz="4000" b="1">
                <a:latin typeface="+mj-lt"/>
              </a:rPr>
              <a:t> </a:t>
            </a:r>
            <a:endParaRPr lang="vi-VN" sz="4000">
              <a:latin typeface="+mj-lt"/>
            </a:endParaRPr>
          </a:p>
          <a:p>
            <a:pPr algn="just"/>
            <a:endParaRPr lang="vi-VN" sz="4000">
              <a:latin typeface="+mj-lt"/>
            </a:endParaRPr>
          </a:p>
          <a:p>
            <a:pPr algn="just"/>
            <a:r>
              <a:rPr lang="vi-VN" sz="4000">
                <a:latin typeface="+mj-lt"/>
              </a:rPr>
              <a:t>Khi tập dữ liệu lớn, việc sử dụng toàn bộ tập dữ liệu trở nên rất tốn kém về mặt tính toán để thực hiện. </a:t>
            </a:r>
          </a:p>
          <a:p>
            <a:pPr algn="just"/>
            <a:endParaRPr lang="vi-VN" sz="4000">
              <a:latin typeface="+mj-lt"/>
            </a:endParaRPr>
          </a:p>
          <a:p>
            <a:pPr algn="just"/>
            <a:r>
              <a:rPr lang="vi-VN" sz="4000">
                <a:latin typeface="+mj-lt"/>
              </a:rPr>
              <a:t>Vấn đề này được giải quyết bằng </a:t>
            </a:r>
            <a:r>
              <a:rPr lang="vi-VN" sz="4000" err="1">
                <a:latin typeface="+mj-lt"/>
              </a:rPr>
              <a:t>Stochastic</a:t>
            </a:r>
            <a:r>
              <a:rPr lang="vi-VN" sz="4000">
                <a:latin typeface="+mj-lt"/>
              </a:rPr>
              <a:t> </a:t>
            </a:r>
            <a:r>
              <a:rPr lang="vi-VN" sz="4000" err="1">
                <a:latin typeface="+mj-lt"/>
              </a:rPr>
              <a:t>Gradient</a:t>
            </a:r>
            <a:r>
              <a:rPr lang="vi-VN" sz="4000">
                <a:latin typeface="+mj-lt"/>
              </a:rPr>
              <a:t> </a:t>
            </a:r>
            <a:r>
              <a:rPr lang="vi-VN" sz="4000" err="1">
                <a:latin typeface="+mj-lt"/>
              </a:rPr>
              <a:t>Descent</a:t>
            </a:r>
            <a:r>
              <a:rPr lang="vi-VN" sz="4000">
                <a:latin typeface="+mj-lt"/>
              </a:rPr>
              <a:t>. Trong SGD, nó chỉ sử dụng một mẫu duy nhất để thực hiện mỗi lần lặp.</a:t>
            </a:r>
          </a:p>
        </p:txBody>
      </p:sp>
      <p:pic>
        <p:nvPicPr>
          <p:cNvPr id="9224" name="Picture 8" descr="stochastic gradient descent (SGD) | by Hakob Avjyan | Medium">
            <a:extLst>
              <a:ext uri="{FF2B5EF4-FFF2-40B4-BE49-F238E27FC236}">
                <a16:creationId xmlns:a16="http://schemas.microsoft.com/office/drawing/2014/main" id="{1DB7EFF3-95D4-024E-7577-9BA8D8C04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1530" y="2891865"/>
            <a:ext cx="7079873" cy="512542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66E6AE0-D8A4-110C-153B-A2563A71CB26}"/>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B4640CB3-2BD9-9B9C-334D-CC3944D1A8EF}"/>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C47FC635-D2E6-3202-85AA-DF9E0381AA14}"/>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05889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28</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8" y="1638300"/>
            <a:ext cx="15191355" cy="6752811"/>
          </a:xfrm>
          <a:prstGeom prst="rect">
            <a:avLst/>
          </a:prstGeom>
          <a:noFill/>
        </p:spPr>
        <p:txBody>
          <a:bodyPr wrap="square" rtlCol="0">
            <a:spAutoFit/>
          </a:bodyPr>
          <a:lstStyle/>
          <a:p>
            <a:pPr algn="just"/>
            <a:r>
              <a:rPr lang="vi-VN" sz="4000" b="1">
                <a:latin typeface="+mj-lt"/>
              </a:rPr>
              <a:t>3.8. Một số phương pháp khác</a:t>
            </a:r>
            <a:endParaRPr lang="vi-VN" sz="4000">
              <a:latin typeface="+mj-lt"/>
            </a:endParaRPr>
          </a:p>
          <a:p>
            <a:pPr algn="just"/>
            <a:endParaRPr lang="vi-VN" sz="4000">
              <a:latin typeface="+mj-lt"/>
            </a:endParaRPr>
          </a:p>
          <a:p>
            <a:pPr marL="571500" indent="-571500" algn="just">
              <a:lnSpc>
                <a:spcPct val="150000"/>
              </a:lnSpc>
              <a:buFont typeface="Times New Roman" panose="02020603050405020304" pitchFamily="18" charset="0"/>
              <a:buChar char="−"/>
            </a:pPr>
            <a:r>
              <a:rPr lang="vi-VN" sz="4000" err="1">
                <a:latin typeface="+mj-lt"/>
              </a:rPr>
              <a:t>Multi-Layer</a:t>
            </a:r>
            <a:r>
              <a:rPr lang="vi-VN" sz="4000">
                <a:latin typeface="+mj-lt"/>
              </a:rPr>
              <a:t> </a:t>
            </a:r>
            <a:r>
              <a:rPr lang="vi-VN" sz="4000" err="1">
                <a:latin typeface="+mj-lt"/>
              </a:rPr>
              <a:t>Perceptron</a:t>
            </a:r>
            <a:r>
              <a:rPr lang="vi-VN" sz="4000">
                <a:latin typeface="+mj-lt"/>
              </a:rPr>
              <a:t>: gồm nhiều lớp các nút nơ-</a:t>
            </a:r>
            <a:r>
              <a:rPr lang="vi-VN" sz="4000" err="1">
                <a:latin typeface="+mj-lt"/>
              </a:rPr>
              <a:t>ron</a:t>
            </a:r>
            <a:r>
              <a:rPr lang="vi-VN" sz="4000">
                <a:latin typeface="+mj-lt"/>
              </a:rPr>
              <a:t> được kết nối đầy đủ với nhau.</a:t>
            </a:r>
          </a:p>
          <a:p>
            <a:pPr marL="571500" indent="-571500" algn="just">
              <a:lnSpc>
                <a:spcPct val="150000"/>
              </a:lnSpc>
              <a:buFont typeface="Times New Roman" panose="02020603050405020304" pitchFamily="18" charset="0"/>
              <a:buChar char="−"/>
            </a:pPr>
            <a:r>
              <a:rPr lang="vi-VN" sz="4000" err="1">
                <a:latin typeface="+mj-lt"/>
              </a:rPr>
              <a:t>Passive</a:t>
            </a:r>
            <a:r>
              <a:rPr lang="vi-VN" sz="4000">
                <a:latin typeface="+mj-lt"/>
              </a:rPr>
              <a:t> </a:t>
            </a:r>
            <a:r>
              <a:rPr lang="vi-VN" sz="4000" err="1">
                <a:latin typeface="+mj-lt"/>
              </a:rPr>
              <a:t>Aggressive</a:t>
            </a:r>
            <a:r>
              <a:rPr lang="vi-VN" sz="4000">
                <a:latin typeface="+mj-lt"/>
              </a:rPr>
              <a:t>: thuật toán phân loại trực tuyến.</a:t>
            </a:r>
          </a:p>
          <a:p>
            <a:pPr marL="571500" indent="-571500" algn="just">
              <a:lnSpc>
                <a:spcPct val="150000"/>
              </a:lnSpc>
              <a:buFont typeface="Times New Roman" panose="02020603050405020304" pitchFamily="18" charset="0"/>
              <a:buChar char="−"/>
            </a:pPr>
            <a:r>
              <a:rPr lang="vi-VN" sz="4000" err="1">
                <a:latin typeface="+mj-lt"/>
              </a:rPr>
              <a:t>Mini</a:t>
            </a:r>
            <a:r>
              <a:rPr lang="vi-VN" sz="4000">
                <a:latin typeface="+mj-lt"/>
              </a:rPr>
              <a:t> </a:t>
            </a:r>
            <a:r>
              <a:rPr lang="vi-VN" sz="4000" err="1">
                <a:latin typeface="+mj-lt"/>
              </a:rPr>
              <a:t>Batch</a:t>
            </a:r>
            <a:r>
              <a:rPr lang="vi-VN" sz="4000">
                <a:latin typeface="+mj-lt"/>
              </a:rPr>
              <a:t> </a:t>
            </a:r>
            <a:r>
              <a:rPr lang="vi-VN" sz="4000" err="1">
                <a:latin typeface="+mj-lt"/>
              </a:rPr>
              <a:t>Kmeans</a:t>
            </a:r>
            <a:r>
              <a:rPr lang="vi-VN" sz="4000">
                <a:latin typeface="+mj-lt"/>
              </a:rPr>
              <a:t>: biến thể của thuật toán </a:t>
            </a:r>
            <a:r>
              <a:rPr lang="vi-VN" sz="4000" err="1">
                <a:latin typeface="+mj-lt"/>
              </a:rPr>
              <a:t>KMeans</a:t>
            </a:r>
            <a:endParaRPr lang="vi-VN" sz="4000">
              <a:latin typeface="+mj-lt"/>
            </a:endParaRPr>
          </a:p>
          <a:p>
            <a:pPr marL="571500" indent="-571500" algn="just">
              <a:lnSpc>
                <a:spcPct val="150000"/>
              </a:lnSpc>
              <a:buFont typeface="Times New Roman" panose="02020603050405020304" pitchFamily="18" charset="0"/>
              <a:buChar char="−"/>
            </a:pPr>
            <a:r>
              <a:rPr lang="vi-VN" sz="4000" err="1">
                <a:latin typeface="+mj-lt"/>
              </a:rPr>
              <a:t>Gradient</a:t>
            </a:r>
            <a:r>
              <a:rPr lang="vi-VN" sz="4000">
                <a:latin typeface="+mj-lt"/>
              </a:rPr>
              <a:t> </a:t>
            </a:r>
            <a:r>
              <a:rPr lang="vi-VN" sz="4000" err="1">
                <a:latin typeface="+mj-lt"/>
              </a:rPr>
              <a:t>Boosting</a:t>
            </a:r>
            <a:r>
              <a:rPr lang="vi-VN" sz="4000">
                <a:latin typeface="+mj-lt"/>
              </a:rPr>
              <a:t>: thuật toán học tăng cường </a:t>
            </a:r>
          </a:p>
          <a:p>
            <a:pPr marL="571500" indent="-571500" algn="just">
              <a:lnSpc>
                <a:spcPct val="150000"/>
              </a:lnSpc>
              <a:buFont typeface="Times New Roman" panose="02020603050405020304" pitchFamily="18" charset="0"/>
              <a:buChar char="−"/>
            </a:pPr>
            <a:r>
              <a:rPr lang="vi-VN" sz="4000" err="1">
                <a:latin typeface="+mj-lt"/>
              </a:rPr>
              <a:t>Cat</a:t>
            </a:r>
            <a:r>
              <a:rPr lang="vi-VN" sz="4000">
                <a:latin typeface="+mj-lt"/>
              </a:rPr>
              <a:t> </a:t>
            </a:r>
            <a:r>
              <a:rPr lang="vi-VN" sz="4000" err="1">
                <a:latin typeface="+mj-lt"/>
              </a:rPr>
              <a:t>Boost</a:t>
            </a:r>
            <a:r>
              <a:rPr lang="vi-VN" sz="4000">
                <a:latin typeface="+mj-lt"/>
              </a:rPr>
              <a:t>: thuật toán </a:t>
            </a:r>
            <a:r>
              <a:rPr lang="vi-VN" sz="4000" err="1">
                <a:latin typeface="+mj-lt"/>
              </a:rPr>
              <a:t>gradient</a:t>
            </a:r>
            <a:r>
              <a:rPr lang="vi-VN" sz="4000">
                <a:latin typeface="+mj-lt"/>
              </a:rPr>
              <a:t> </a:t>
            </a:r>
            <a:r>
              <a:rPr lang="vi-VN" sz="4000" err="1">
                <a:latin typeface="+mj-lt"/>
              </a:rPr>
              <a:t>boosting</a:t>
            </a:r>
            <a:r>
              <a:rPr lang="vi-VN" sz="4000">
                <a:latin typeface="+mj-lt"/>
              </a:rPr>
              <a:t> trên cây quyết định.</a:t>
            </a:r>
          </a:p>
        </p:txBody>
      </p:sp>
      <p:grpSp>
        <p:nvGrpSpPr>
          <p:cNvPr id="4" name="Group 3">
            <a:extLst>
              <a:ext uri="{FF2B5EF4-FFF2-40B4-BE49-F238E27FC236}">
                <a16:creationId xmlns:a16="http://schemas.microsoft.com/office/drawing/2014/main" id="{F7E46BDD-D312-9C67-6653-4FF22EC4EE2B}"/>
              </a:ext>
            </a:extLst>
          </p:cNvPr>
          <p:cNvGrpSpPr/>
          <p:nvPr/>
        </p:nvGrpSpPr>
        <p:grpSpPr>
          <a:xfrm>
            <a:off x="4276133" y="-25268"/>
            <a:ext cx="9149310" cy="3026085"/>
            <a:chOff x="6557860" y="-91583"/>
            <a:chExt cx="4813877" cy="3026085"/>
          </a:xfrm>
        </p:grpSpPr>
        <p:sp>
          <p:nvSpPr>
            <p:cNvPr id="5" name="Rectangle 4">
              <a:extLst>
                <a:ext uri="{FF2B5EF4-FFF2-40B4-BE49-F238E27FC236}">
                  <a16:creationId xmlns:a16="http://schemas.microsoft.com/office/drawing/2014/main" id="{A587263F-1508-C05E-5378-699F3A44055D}"/>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156F8EC5-5A45-D0C3-1CA3-FE9214F425A0}"/>
                </a:ext>
              </a:extLst>
            </p:cNvPr>
            <p:cNvSpPr txBox="1"/>
            <p:nvPr/>
          </p:nvSpPr>
          <p:spPr>
            <a:xfrm>
              <a:off x="6557860" y="-91583"/>
              <a:ext cx="4720321" cy="3026085"/>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Phương pháp đề xuất</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54121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83209">
            <a:off x="-2003455" y="6597304"/>
            <a:ext cx="21881704" cy="10065584"/>
          </a:xfrm>
          <a:prstGeom prst="rect">
            <a:avLst/>
          </a:prstGeom>
        </p:spPr>
      </p:pic>
      <p:sp>
        <p:nvSpPr>
          <p:cNvPr id="4" name="TextBox 4"/>
          <p:cNvSpPr txBox="1"/>
          <p:nvPr/>
        </p:nvSpPr>
        <p:spPr>
          <a:xfrm>
            <a:off x="2960411" y="3553790"/>
            <a:ext cx="6787271" cy="3055132"/>
          </a:xfrm>
          <a:prstGeom prst="rect">
            <a:avLst/>
          </a:prstGeom>
        </p:spPr>
        <p:txBody>
          <a:bodyPr wrap="square" lIns="0" tIns="0" rIns="0" bIns="0" rtlCol="0" anchor="t">
            <a:spAutoFit/>
          </a:bodyPr>
          <a:lstStyle/>
          <a:p>
            <a:pPr algn="ctr">
              <a:lnSpc>
                <a:spcPts val="12197"/>
              </a:lnSpc>
            </a:pPr>
            <a:r>
              <a:rPr lang="vi-VN" sz="9600" b="1">
                <a:solidFill>
                  <a:srgbClr val="000000"/>
                </a:solidFill>
                <a:latin typeface="+mj-lt"/>
              </a:rPr>
              <a:t>Kết quả thực nghiệm </a:t>
            </a:r>
            <a:endParaRPr lang="en-US" sz="9600" b="1">
              <a:solidFill>
                <a:srgbClr val="000000"/>
              </a:solidFill>
              <a:latin typeface="+mj-lt"/>
            </a:endParaRPr>
          </a:p>
        </p:txBody>
      </p:sp>
      <p:sp>
        <p:nvSpPr>
          <p:cNvPr id="7" name="TextBox 4">
            <a:extLst>
              <a:ext uri="{FF2B5EF4-FFF2-40B4-BE49-F238E27FC236}">
                <a16:creationId xmlns:a16="http://schemas.microsoft.com/office/drawing/2014/main" id="{D410F711-9345-BBA0-3A3D-2B39B011ABCF}"/>
              </a:ext>
            </a:extLst>
          </p:cNvPr>
          <p:cNvSpPr txBox="1"/>
          <p:nvPr/>
        </p:nvSpPr>
        <p:spPr>
          <a:xfrm>
            <a:off x="1838279" y="3652899"/>
            <a:ext cx="1193152" cy="1490601"/>
          </a:xfrm>
          <a:prstGeom prst="rect">
            <a:avLst/>
          </a:prstGeom>
          <a:solidFill>
            <a:schemeClr val="bg2">
              <a:lumMod val="90000"/>
            </a:schemeClr>
          </a:solidFill>
        </p:spPr>
        <p:txBody>
          <a:bodyPr wrap="square" lIns="0" tIns="0" rIns="0" bIns="0" rtlCol="0" anchor="t">
            <a:spAutoFit/>
          </a:bodyPr>
          <a:lstStyle/>
          <a:p>
            <a:pPr algn="ctr">
              <a:lnSpc>
                <a:spcPts val="12197"/>
              </a:lnSpc>
            </a:pPr>
            <a:r>
              <a:rPr lang="vi-VN" sz="9600" b="1">
                <a:solidFill>
                  <a:srgbClr val="000000"/>
                </a:solidFill>
                <a:latin typeface="+mj-lt"/>
              </a:rPr>
              <a:t>4</a:t>
            </a:r>
            <a:endParaRPr lang="en-US" sz="9600" b="1">
              <a:solidFill>
                <a:srgbClr val="000000"/>
              </a:solidFill>
              <a:latin typeface="+mj-lt"/>
            </a:endParaRPr>
          </a:p>
        </p:txBody>
      </p:sp>
      <p:pic>
        <p:nvPicPr>
          <p:cNvPr id="3" name="Picture 2" descr="Data classification - Free business and finance icons">
            <a:extLst>
              <a:ext uri="{FF2B5EF4-FFF2-40B4-BE49-F238E27FC236}">
                <a16:creationId xmlns:a16="http://schemas.microsoft.com/office/drawing/2014/main" id="{67D1CADF-DA26-8EDF-6939-2AE6F6D7C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7651" y="2319000"/>
            <a:ext cx="6197277" cy="619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35588"/>
      </p:ext>
    </p:extLst>
  </p:cSld>
  <p:clrMapOvr>
    <a:masterClrMapping/>
  </p:clrMapOvr>
  <mc:AlternateContent xmlns:mc="http://schemas.openxmlformats.org/markup-compatibility/2006" xmlns:p14="http://schemas.microsoft.com/office/powerpoint/2010/main">
    <mc:Choice Requires="p14">
      <p:transition spd="slow" p14:dur="2000" advTm="3172"/>
    </mc:Choice>
    <mc:Fallback xmlns="">
      <p:transition spd="slow" advTm="31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3</a:t>
            </a:fld>
            <a:endParaRPr lang="en-US" sz="3200">
              <a:solidFill>
                <a:schemeClr val="tx1"/>
              </a:solidFill>
            </a:endParaRPr>
          </a:p>
        </p:txBody>
      </p:sp>
      <p:pic>
        <p:nvPicPr>
          <p:cNvPr id="2" name="Picture 8">
            <a:extLst>
              <a:ext uri="{FF2B5EF4-FFF2-40B4-BE49-F238E27FC236}">
                <a16:creationId xmlns:a16="http://schemas.microsoft.com/office/drawing/2014/main" id="{46CF02B6-6FEB-7949-5CA1-623D26BD63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pic>
        <p:nvPicPr>
          <p:cNvPr id="3" name="Picture 9">
            <a:extLst>
              <a:ext uri="{FF2B5EF4-FFF2-40B4-BE49-F238E27FC236}">
                <a16:creationId xmlns:a16="http://schemas.microsoft.com/office/drawing/2014/main" id="{C46D17FD-E202-453E-50B2-CEF8909726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02558" y="2821679"/>
            <a:ext cx="5839078" cy="3443871"/>
          </a:xfrm>
          <a:prstGeom prst="rect">
            <a:avLst/>
          </a:prstGeom>
        </p:spPr>
      </p:pic>
      <p:sp>
        <p:nvSpPr>
          <p:cNvPr id="7" name="TextBox 10">
            <a:extLst>
              <a:ext uri="{FF2B5EF4-FFF2-40B4-BE49-F238E27FC236}">
                <a16:creationId xmlns:a16="http://schemas.microsoft.com/office/drawing/2014/main" id="{ECAB26C8-1347-AB7C-CCE6-F3D620D5CF9B}"/>
              </a:ext>
            </a:extLst>
          </p:cNvPr>
          <p:cNvSpPr txBox="1"/>
          <p:nvPr/>
        </p:nvSpPr>
        <p:spPr>
          <a:xfrm>
            <a:off x="3684935" y="3402459"/>
            <a:ext cx="9089329" cy="1779141"/>
          </a:xfrm>
          <a:prstGeom prst="rect">
            <a:avLst/>
          </a:prstGeom>
        </p:spPr>
        <p:txBody>
          <a:bodyPr wrap="square" lIns="0" tIns="0" rIns="0" bIns="0" rtlCol="0" anchor="t">
            <a:spAutoFit/>
          </a:bodyPr>
          <a:lstStyle/>
          <a:p>
            <a:pPr>
              <a:lnSpc>
                <a:spcPts val="15219"/>
              </a:lnSpc>
            </a:pPr>
            <a:r>
              <a:rPr lang="vi-VN" sz="10000" b="1">
                <a:solidFill>
                  <a:srgbClr val="000000"/>
                </a:solidFill>
                <a:latin typeface="+mj-lt"/>
              </a:rPr>
              <a:t>Tổng quan</a:t>
            </a:r>
            <a:endParaRPr lang="en-US" sz="10000" b="1">
              <a:solidFill>
                <a:srgbClr val="000000"/>
              </a:solidFill>
              <a:latin typeface="+mj-lt"/>
            </a:endParaRPr>
          </a:p>
        </p:txBody>
      </p:sp>
      <p:sp>
        <p:nvSpPr>
          <p:cNvPr id="4" name="TextBox 4">
            <a:extLst>
              <a:ext uri="{FF2B5EF4-FFF2-40B4-BE49-F238E27FC236}">
                <a16:creationId xmlns:a16="http://schemas.microsoft.com/office/drawing/2014/main" id="{F157313B-70F5-D776-5240-5E6D992CA7AA}"/>
              </a:ext>
            </a:extLst>
          </p:cNvPr>
          <p:cNvSpPr txBox="1"/>
          <p:nvPr/>
        </p:nvSpPr>
        <p:spPr>
          <a:xfrm>
            <a:off x="1996259" y="3631548"/>
            <a:ext cx="1193152" cy="1511952"/>
          </a:xfrm>
          <a:prstGeom prst="rect">
            <a:avLst/>
          </a:prstGeom>
          <a:solidFill>
            <a:schemeClr val="bg2">
              <a:lumMod val="90000"/>
            </a:schemeClr>
          </a:solidFill>
        </p:spPr>
        <p:txBody>
          <a:bodyPr wrap="square" lIns="0" tIns="0" rIns="0" bIns="0" rtlCol="0" anchor="t">
            <a:spAutoFit/>
          </a:bodyPr>
          <a:lstStyle/>
          <a:p>
            <a:pPr algn="ctr">
              <a:lnSpc>
                <a:spcPts val="12197"/>
              </a:lnSpc>
            </a:pPr>
            <a:r>
              <a:rPr lang="en-US" sz="10000" b="1">
                <a:solidFill>
                  <a:srgbClr val="000000"/>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885008061"/>
      </p:ext>
    </p:extLst>
  </p:cSld>
  <p:clrMapOvr>
    <a:masterClrMapping/>
  </p:clrMapOvr>
  <mc:AlternateContent xmlns:mc="http://schemas.openxmlformats.org/markup-compatibility/2006" xmlns:p14="http://schemas.microsoft.com/office/powerpoint/2010/main">
    <mc:Choice Requires="p14">
      <p:transition spd="slow" p14:dur="2000" advTm="4439"/>
    </mc:Choice>
    <mc:Fallback xmlns="">
      <p:transition spd="slow" advTm="443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063780" y="8014042"/>
            <a:ext cx="10331354" cy="1215204"/>
          </a:xfrm>
          <a:prstGeom prst="rect">
            <a:avLst/>
          </a:prstGeom>
        </p:spPr>
        <p:txBody>
          <a:bodyPr wrap="square" lIns="0" tIns="0" rIns="0" bIns="0" rtlCol="0" anchor="t">
            <a:spAutoFit/>
          </a:bodyPr>
          <a:lstStyle/>
          <a:p>
            <a:pPr algn="ctr">
              <a:lnSpc>
                <a:spcPct val="150000"/>
              </a:lnSpc>
              <a:spcBef>
                <a:spcPts val="800"/>
              </a:spcBef>
              <a:spcAft>
                <a:spcPts val="800"/>
              </a:spcAft>
            </a:pPr>
            <a:r>
              <a:rPr lang="en-US" sz="2800" i="1"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Bảng</a:t>
            </a:r>
            <a:r>
              <a:rPr lang="en-US" sz="2800" i="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a:t>
            </a:r>
            <a:r>
              <a:rPr lang="vi-VN" sz="2800" i="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Kết quả chạy thực nghiệm cho dự đoán điểm môn IT002 dựa trên các môn học trước.</a:t>
            </a:r>
            <a:endParaRPr lang="en-US" sz="2800" i="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8" name="Picture 17">
            <a:extLst>
              <a:ext uri="{FF2B5EF4-FFF2-40B4-BE49-F238E27FC236}">
                <a16:creationId xmlns:a16="http://schemas.microsoft.com/office/drawing/2014/main" id="{88C0E36B-711C-DA0F-8766-0059D92CE754}"/>
              </a:ext>
            </a:extLst>
          </p:cNvPr>
          <p:cNvPicPr>
            <a:picLocks noChangeAspect="1"/>
          </p:cNvPicPr>
          <p:nvPr/>
        </p:nvPicPr>
        <p:blipFill>
          <a:blip r:embed="rId3"/>
          <a:stretch>
            <a:fillRect/>
          </a:stretch>
        </p:blipFill>
        <p:spPr>
          <a:xfrm>
            <a:off x="1110595" y="2057613"/>
            <a:ext cx="16066810" cy="5821610"/>
          </a:xfrm>
          <a:prstGeom prst="rect">
            <a:avLst/>
          </a:prstGeom>
        </p:spPr>
      </p:pic>
      <p:grpSp>
        <p:nvGrpSpPr>
          <p:cNvPr id="22" name="Group 21">
            <a:extLst>
              <a:ext uri="{FF2B5EF4-FFF2-40B4-BE49-F238E27FC236}">
                <a16:creationId xmlns:a16="http://schemas.microsoft.com/office/drawing/2014/main" id="{BD0D178B-0407-4B0D-AB84-E83BB6062070}"/>
              </a:ext>
            </a:extLst>
          </p:cNvPr>
          <p:cNvGrpSpPr/>
          <p:nvPr/>
        </p:nvGrpSpPr>
        <p:grpSpPr>
          <a:xfrm>
            <a:off x="8964799" y="9484304"/>
            <a:ext cx="663203" cy="666176"/>
            <a:chOff x="9831286" y="6811231"/>
            <a:chExt cx="663203" cy="666176"/>
          </a:xfrm>
        </p:grpSpPr>
        <p:sp>
          <p:nvSpPr>
            <p:cNvPr id="23" name="Freeform 6">
              <a:extLst>
                <a:ext uri="{FF2B5EF4-FFF2-40B4-BE49-F238E27FC236}">
                  <a16:creationId xmlns:a16="http://schemas.microsoft.com/office/drawing/2014/main" id="{0EDDF042-F300-0302-1A4D-9F09CE4B0E18}"/>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4" name="TextBox 7">
              <a:extLst>
                <a:ext uri="{FF2B5EF4-FFF2-40B4-BE49-F238E27FC236}">
                  <a16:creationId xmlns:a16="http://schemas.microsoft.com/office/drawing/2014/main" id="{2523DC08-6C15-4B9F-B304-0F15E1D6F885}"/>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5" name="Slide Number Placeholder 21">
            <a:extLst>
              <a:ext uri="{FF2B5EF4-FFF2-40B4-BE49-F238E27FC236}">
                <a16:creationId xmlns:a16="http://schemas.microsoft.com/office/drawing/2014/main" id="{3390314D-EE4B-BD18-504E-44F63F108A38}"/>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30</a:t>
            </a:fld>
            <a:endParaRPr lang="en-US" sz="3200">
              <a:solidFill>
                <a:schemeClr val="tx1"/>
              </a:solidFill>
            </a:endParaRPr>
          </a:p>
        </p:txBody>
      </p:sp>
      <p:grpSp>
        <p:nvGrpSpPr>
          <p:cNvPr id="17" name="Group 16">
            <a:extLst>
              <a:ext uri="{FF2B5EF4-FFF2-40B4-BE49-F238E27FC236}">
                <a16:creationId xmlns:a16="http://schemas.microsoft.com/office/drawing/2014/main" id="{BF15B62F-4724-9F3E-81D4-01C3E1900415}"/>
              </a:ext>
            </a:extLst>
          </p:cNvPr>
          <p:cNvGrpSpPr/>
          <p:nvPr/>
        </p:nvGrpSpPr>
        <p:grpSpPr>
          <a:xfrm>
            <a:off x="4276133" y="-25268"/>
            <a:ext cx="9149310" cy="1410258"/>
            <a:chOff x="6557860" y="-91583"/>
            <a:chExt cx="4813877" cy="1410258"/>
          </a:xfrm>
        </p:grpSpPr>
        <p:sp>
          <p:nvSpPr>
            <p:cNvPr id="19" name="Rectangle 18">
              <a:extLst>
                <a:ext uri="{FF2B5EF4-FFF2-40B4-BE49-F238E27FC236}">
                  <a16:creationId xmlns:a16="http://schemas.microsoft.com/office/drawing/2014/main" id="{F9835383-A275-EEE9-157F-F011890CE42B}"/>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
              <a:extLst>
                <a:ext uri="{FF2B5EF4-FFF2-40B4-BE49-F238E27FC236}">
                  <a16:creationId xmlns:a16="http://schemas.microsoft.com/office/drawing/2014/main" id="{EDDCC7EA-B0BB-D4E4-0F42-566F5DDDEB4E}"/>
                </a:ext>
              </a:extLst>
            </p:cNvPr>
            <p:cNvSpPr txBox="1"/>
            <p:nvPr/>
          </p:nvSpPr>
          <p:spPr>
            <a:xfrm>
              <a:off x="6557860" y="-91583"/>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Kết quả thực nghiệm</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86885"/>
    </mc:Choice>
    <mc:Fallback xmlns="">
      <p:transition spd="slow" advTm="8688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1">
            <a:extLst>
              <a:ext uri="{FF2B5EF4-FFF2-40B4-BE49-F238E27FC236}">
                <a16:creationId xmlns:a16="http://schemas.microsoft.com/office/drawing/2014/main" id="{E4720E98-A18A-80BD-C0CE-5D85074FC8EA}"/>
              </a:ext>
            </a:extLst>
          </p:cNvPr>
          <p:cNvSpPr txBox="1"/>
          <p:nvPr/>
        </p:nvSpPr>
        <p:spPr>
          <a:xfrm>
            <a:off x="1300960" y="8206674"/>
            <a:ext cx="15686079" cy="1041632"/>
          </a:xfrm>
          <a:prstGeom prst="rect">
            <a:avLst/>
          </a:prstGeom>
        </p:spPr>
        <p:txBody>
          <a:bodyPr wrap="square" lIns="0" tIns="0" rIns="0" bIns="0" rtlCol="0" anchor="t">
            <a:spAutoFit/>
          </a:bodyPr>
          <a:lstStyle/>
          <a:p>
            <a:pPr algn="ctr">
              <a:lnSpc>
                <a:spcPct val="150000"/>
              </a:lnSpc>
              <a:spcBef>
                <a:spcPts val="800"/>
              </a:spcBef>
              <a:spcAft>
                <a:spcPts val="800"/>
              </a:spcAft>
            </a:pPr>
            <a:r>
              <a:rPr lang="vi-VN" sz="2400" i="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Bảng 2: Kết quả chạy thực nghiệm dựa vào tiền đề và xếp loại của các học kì trước dự toán học kì tiếp theo (từ hk1 – hk 8) được đo theo accuracy.</a:t>
            </a:r>
            <a:endParaRPr lang="en-US" sz="2400" i="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42F00B0C-2A7A-D7C7-E678-8CDE963497EB}"/>
              </a:ext>
            </a:extLst>
          </p:cNvPr>
          <p:cNvGraphicFramePr>
            <a:graphicFrameLocks noGrp="1"/>
          </p:cNvGraphicFramePr>
          <p:nvPr>
            <p:extLst>
              <p:ext uri="{D42A27DB-BD31-4B8C-83A1-F6EECF244321}">
                <p14:modId xmlns:p14="http://schemas.microsoft.com/office/powerpoint/2010/main" val="3567724165"/>
              </p:ext>
            </p:extLst>
          </p:nvPr>
        </p:nvGraphicFramePr>
        <p:xfrm>
          <a:off x="1556578" y="1505325"/>
          <a:ext cx="15174844" cy="6701349"/>
        </p:xfrm>
        <a:graphic>
          <a:graphicData uri="http://schemas.openxmlformats.org/drawingml/2006/table">
            <a:tbl>
              <a:tblPr firstRow="1" firstCol="1" bandRow="1">
                <a:tableStyleId>{5C22544A-7EE6-4342-B048-85BDC9FD1C3A}</a:tableStyleId>
              </a:tblPr>
              <a:tblGrid>
                <a:gridCol w="3608579">
                  <a:extLst>
                    <a:ext uri="{9D8B030D-6E8A-4147-A177-3AD203B41FA5}">
                      <a16:colId xmlns:a16="http://schemas.microsoft.com/office/drawing/2014/main" val="2687997464"/>
                    </a:ext>
                  </a:extLst>
                </a:gridCol>
                <a:gridCol w="1447680">
                  <a:extLst>
                    <a:ext uri="{9D8B030D-6E8A-4147-A177-3AD203B41FA5}">
                      <a16:colId xmlns:a16="http://schemas.microsoft.com/office/drawing/2014/main" val="736618608"/>
                    </a:ext>
                  </a:extLst>
                </a:gridCol>
                <a:gridCol w="1444645">
                  <a:extLst>
                    <a:ext uri="{9D8B030D-6E8A-4147-A177-3AD203B41FA5}">
                      <a16:colId xmlns:a16="http://schemas.microsoft.com/office/drawing/2014/main" val="3931646995"/>
                    </a:ext>
                  </a:extLst>
                </a:gridCol>
                <a:gridCol w="1444645">
                  <a:extLst>
                    <a:ext uri="{9D8B030D-6E8A-4147-A177-3AD203B41FA5}">
                      <a16:colId xmlns:a16="http://schemas.microsoft.com/office/drawing/2014/main" val="2789934739"/>
                    </a:ext>
                  </a:extLst>
                </a:gridCol>
                <a:gridCol w="1447680">
                  <a:extLst>
                    <a:ext uri="{9D8B030D-6E8A-4147-A177-3AD203B41FA5}">
                      <a16:colId xmlns:a16="http://schemas.microsoft.com/office/drawing/2014/main" val="3026021715"/>
                    </a:ext>
                  </a:extLst>
                </a:gridCol>
                <a:gridCol w="1444645">
                  <a:extLst>
                    <a:ext uri="{9D8B030D-6E8A-4147-A177-3AD203B41FA5}">
                      <a16:colId xmlns:a16="http://schemas.microsoft.com/office/drawing/2014/main" val="759016866"/>
                    </a:ext>
                  </a:extLst>
                </a:gridCol>
                <a:gridCol w="1444645">
                  <a:extLst>
                    <a:ext uri="{9D8B030D-6E8A-4147-A177-3AD203B41FA5}">
                      <a16:colId xmlns:a16="http://schemas.microsoft.com/office/drawing/2014/main" val="3760343006"/>
                    </a:ext>
                  </a:extLst>
                </a:gridCol>
                <a:gridCol w="1444645">
                  <a:extLst>
                    <a:ext uri="{9D8B030D-6E8A-4147-A177-3AD203B41FA5}">
                      <a16:colId xmlns:a16="http://schemas.microsoft.com/office/drawing/2014/main" val="4043650938"/>
                    </a:ext>
                  </a:extLst>
                </a:gridCol>
                <a:gridCol w="1447680">
                  <a:extLst>
                    <a:ext uri="{9D8B030D-6E8A-4147-A177-3AD203B41FA5}">
                      <a16:colId xmlns:a16="http://schemas.microsoft.com/office/drawing/2014/main" val="2375436634"/>
                    </a:ext>
                  </a:extLst>
                </a:gridCol>
              </a:tblGrid>
              <a:tr h="716552">
                <a:tc>
                  <a:txBody>
                    <a:bodyPr/>
                    <a:lstStyle/>
                    <a:p>
                      <a:pPr algn="ctr">
                        <a:lnSpc>
                          <a:spcPct val="150000"/>
                        </a:lnSpc>
                        <a:spcAft>
                          <a:spcPts val="800"/>
                        </a:spcAft>
                      </a:pPr>
                      <a:r>
                        <a:rPr lang="vi-VN" sz="2000">
                          <a:effectLst/>
                          <a:latin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Học kỳ 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0091133"/>
                  </a:ext>
                </a:extLst>
              </a:tr>
              <a:tr h="469466">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SVM</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0">
                          <a:effectLst/>
                          <a:latin typeface="Times New Roman" panose="02020603050405020304" pitchFamily="18" charset="0"/>
                          <a:cs typeface="Times New Roman" panose="02020603050405020304" pitchFamily="18" charset="0"/>
                        </a:rPr>
                        <a:t>0.430</a:t>
                      </a:r>
                      <a:endParaRPr lang="en-US" sz="2000" b="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0.528</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0.555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0.619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0.636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0.552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0.699</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6783318"/>
                  </a:ext>
                </a:extLst>
              </a:tr>
              <a:tr h="608346">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Logistic Regression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0.427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0.436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0.496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0.535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0.479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0.666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9942976"/>
                  </a:ext>
                </a:extLst>
              </a:tr>
              <a:tr h="534359">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Random Forest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0.406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0.484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0.519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0.550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0.602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0.551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0.678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4393950"/>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KNN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0.335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0.405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0.457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0.543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0.499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0.561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0.497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0.601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64769249"/>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Decision Tree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0.407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0.482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0.548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0.518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0.542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0.479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0.609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8660260"/>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Ensemble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0.431</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0.505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0.563</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0.625</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0.602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0.637</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0.568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0.698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743729"/>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Naive bayes</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0.475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0.508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0.513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0.547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0.589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0.502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0.623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13346187"/>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Gradient Boosting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0.521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0.563</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0.567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0.609</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0.633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b="1">
                          <a:effectLst/>
                          <a:latin typeface="Times New Roman" panose="02020603050405020304" pitchFamily="18" charset="0"/>
                          <a:cs typeface="Times New Roman" panose="02020603050405020304" pitchFamily="18" charset="0"/>
                        </a:rPr>
                        <a:t>0.578</a:t>
                      </a:r>
                      <a:endParaRPr lang="en-US" sz="20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445192"/>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SGD</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7067752"/>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MLP</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6366243"/>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PassiveAggressive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0.21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388709"/>
                  </a:ext>
                </a:extLst>
              </a:tr>
              <a:tr h="460029">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MiniBatchKMeans</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64177247"/>
                  </a:ext>
                </a:extLst>
              </a:tr>
              <a:tr h="434733">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Cat Boost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0.393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0.463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0.531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0.617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0.597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0.569</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2000">
                          <a:effectLst/>
                          <a:latin typeface="Times New Roman" panose="02020603050405020304" pitchFamily="18" charset="0"/>
                          <a:cs typeface="Times New Roman" panose="02020603050405020304" pitchFamily="18" charset="0"/>
                        </a:rPr>
                        <a:t>0.687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125282"/>
                  </a:ext>
                </a:extLst>
              </a:tr>
            </a:tbl>
          </a:graphicData>
        </a:graphic>
      </p:graphicFrame>
      <p:grpSp>
        <p:nvGrpSpPr>
          <p:cNvPr id="12" name="Group 11">
            <a:extLst>
              <a:ext uri="{FF2B5EF4-FFF2-40B4-BE49-F238E27FC236}">
                <a16:creationId xmlns:a16="http://schemas.microsoft.com/office/drawing/2014/main" id="{AB11FA2C-E82E-3BBD-2B1F-9A29C6AAB1A6}"/>
              </a:ext>
            </a:extLst>
          </p:cNvPr>
          <p:cNvGrpSpPr/>
          <p:nvPr/>
        </p:nvGrpSpPr>
        <p:grpSpPr>
          <a:xfrm>
            <a:off x="8964799" y="9484304"/>
            <a:ext cx="663203" cy="666176"/>
            <a:chOff x="9831286" y="6811231"/>
            <a:chExt cx="663203" cy="666176"/>
          </a:xfrm>
        </p:grpSpPr>
        <p:sp>
          <p:nvSpPr>
            <p:cNvPr id="13" name="Freeform 6">
              <a:extLst>
                <a:ext uri="{FF2B5EF4-FFF2-40B4-BE49-F238E27FC236}">
                  <a16:creationId xmlns:a16="http://schemas.microsoft.com/office/drawing/2014/main" id="{2E3BCDB6-5013-8310-CF19-983DE29C06D1}"/>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14" name="TextBox 7">
              <a:extLst>
                <a:ext uri="{FF2B5EF4-FFF2-40B4-BE49-F238E27FC236}">
                  <a16:creationId xmlns:a16="http://schemas.microsoft.com/office/drawing/2014/main" id="{3C910620-E6DB-BB82-6DBF-53F0D3358880}"/>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15" name="Slide Number Placeholder 21">
            <a:extLst>
              <a:ext uri="{FF2B5EF4-FFF2-40B4-BE49-F238E27FC236}">
                <a16:creationId xmlns:a16="http://schemas.microsoft.com/office/drawing/2014/main" id="{0FA6B1FA-87E0-A703-AB67-ADCB5E21A60D}"/>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31</a:t>
            </a:fld>
            <a:endParaRPr lang="en-US" sz="3200">
              <a:solidFill>
                <a:schemeClr val="tx1"/>
              </a:solidFill>
            </a:endParaRPr>
          </a:p>
        </p:txBody>
      </p:sp>
      <p:grpSp>
        <p:nvGrpSpPr>
          <p:cNvPr id="23" name="Group 22">
            <a:extLst>
              <a:ext uri="{FF2B5EF4-FFF2-40B4-BE49-F238E27FC236}">
                <a16:creationId xmlns:a16="http://schemas.microsoft.com/office/drawing/2014/main" id="{6B809246-029D-5726-19ED-4618A7EDFD52}"/>
              </a:ext>
            </a:extLst>
          </p:cNvPr>
          <p:cNvGrpSpPr/>
          <p:nvPr/>
        </p:nvGrpSpPr>
        <p:grpSpPr>
          <a:xfrm>
            <a:off x="4276133" y="-25268"/>
            <a:ext cx="9149310" cy="1410258"/>
            <a:chOff x="6557860" y="-91583"/>
            <a:chExt cx="4813877" cy="1410258"/>
          </a:xfrm>
        </p:grpSpPr>
        <p:sp>
          <p:nvSpPr>
            <p:cNvPr id="24" name="Rectangle 23">
              <a:extLst>
                <a:ext uri="{FF2B5EF4-FFF2-40B4-BE49-F238E27FC236}">
                  <a16:creationId xmlns:a16="http://schemas.microsoft.com/office/drawing/2014/main" id="{FB1EB801-4ABC-6E07-EAC1-B5831E2B826F}"/>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
              <a:extLst>
                <a:ext uri="{FF2B5EF4-FFF2-40B4-BE49-F238E27FC236}">
                  <a16:creationId xmlns:a16="http://schemas.microsoft.com/office/drawing/2014/main" id="{720A9E69-8012-C680-B23A-2A253F649F2E}"/>
                </a:ext>
              </a:extLst>
            </p:cNvPr>
            <p:cNvSpPr txBox="1"/>
            <p:nvPr/>
          </p:nvSpPr>
          <p:spPr>
            <a:xfrm>
              <a:off x="6557860" y="-91583"/>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Kết quả thực nghiệm</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pic>
        <p:nvPicPr>
          <p:cNvPr id="62" name="Audio 61">
            <a:hlinkClick r:id="" action="ppaction://media"/>
            <a:extLst>
              <a:ext uri="{FF2B5EF4-FFF2-40B4-BE49-F238E27FC236}">
                <a16:creationId xmlns:a16="http://schemas.microsoft.com/office/drawing/2014/main" id="{6F5C639D-D851-4E30-1456-0D1822EED3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1128811923"/>
      </p:ext>
    </p:extLst>
  </p:cSld>
  <p:clrMapOvr>
    <a:masterClrMapping/>
  </p:clrMapOvr>
  <mc:AlternateContent xmlns:mc="http://schemas.openxmlformats.org/markup-compatibility/2006" xmlns:p14="http://schemas.microsoft.com/office/powerpoint/2010/main">
    <mc:Choice Requires="p14">
      <p:transition spd="slow" p14:dur="2000" advTm="86412"/>
    </mc:Choice>
    <mc:Fallback xmlns="">
      <p:transition spd="slow" advTm="86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8505409-5726-40F5-4755-94B407AB9E6B}"/>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Picture 2">
            <a:extLst>
              <a:ext uri="{FF2B5EF4-FFF2-40B4-BE49-F238E27FC236}">
                <a16:creationId xmlns:a16="http://schemas.microsoft.com/office/drawing/2014/main" id="{CC0E30BA-F356-B021-6C3D-AFD7B58B11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316791">
            <a:off x="-2003455" y="6597304"/>
            <a:ext cx="21881704" cy="10065584"/>
          </a:xfrm>
          <a:prstGeom prst="rect">
            <a:avLst/>
          </a:prstGeom>
        </p:spPr>
      </p:pic>
      <p:sp>
        <p:nvSpPr>
          <p:cNvPr id="6" name="TextBox 4">
            <a:extLst>
              <a:ext uri="{FF2B5EF4-FFF2-40B4-BE49-F238E27FC236}">
                <a16:creationId xmlns:a16="http://schemas.microsoft.com/office/drawing/2014/main" id="{EA56BF01-2DB6-9A59-02B5-7CE17F2A7089}"/>
              </a:ext>
            </a:extLst>
          </p:cNvPr>
          <p:cNvSpPr txBox="1"/>
          <p:nvPr/>
        </p:nvSpPr>
        <p:spPr>
          <a:xfrm>
            <a:off x="3158531" y="2471750"/>
            <a:ext cx="6787271" cy="6184193"/>
          </a:xfrm>
          <a:prstGeom prst="rect">
            <a:avLst/>
          </a:prstGeom>
        </p:spPr>
        <p:txBody>
          <a:bodyPr wrap="square" lIns="0" tIns="0" rIns="0" bIns="0" rtlCol="0" anchor="t">
            <a:spAutoFit/>
          </a:bodyPr>
          <a:lstStyle/>
          <a:p>
            <a:pPr algn="ctr">
              <a:lnSpc>
                <a:spcPts val="12197"/>
              </a:lnSpc>
            </a:pPr>
            <a:r>
              <a:rPr lang="vi-VN" sz="9600" b="1">
                <a:solidFill>
                  <a:srgbClr val="000000"/>
                </a:solidFill>
                <a:latin typeface="Times New Roman"/>
                <a:cs typeface="Times New Roman"/>
              </a:rPr>
              <a:t>Kết luận</a:t>
            </a:r>
            <a:endParaRPr lang="en-US" sz="9600" b="1">
              <a:solidFill>
                <a:srgbClr val="000000"/>
              </a:solidFill>
              <a:latin typeface="Calibri"/>
              <a:cs typeface="Calibri"/>
            </a:endParaRPr>
          </a:p>
          <a:p>
            <a:pPr algn="ctr">
              <a:lnSpc>
                <a:spcPts val="12197"/>
              </a:lnSpc>
            </a:pPr>
            <a:r>
              <a:rPr lang="vi-VN" sz="9600" b="1">
                <a:solidFill>
                  <a:srgbClr val="000000"/>
                </a:solidFill>
                <a:latin typeface="Times New Roman"/>
                <a:cs typeface="Times New Roman"/>
              </a:rPr>
              <a:t> &amp;</a:t>
            </a:r>
            <a:endParaRPr lang="en-US" sz="9600" b="1">
              <a:solidFill>
                <a:srgbClr val="000000"/>
              </a:solidFill>
              <a:latin typeface="Calibri"/>
              <a:cs typeface="Calibri"/>
            </a:endParaRPr>
          </a:p>
          <a:p>
            <a:pPr algn="ctr">
              <a:lnSpc>
                <a:spcPts val="12197"/>
              </a:lnSpc>
            </a:pPr>
            <a:r>
              <a:rPr lang="vi-VN" sz="9600" b="1">
                <a:solidFill>
                  <a:srgbClr val="000000"/>
                </a:solidFill>
                <a:latin typeface="Times New Roman"/>
                <a:cs typeface="Times New Roman"/>
              </a:rPr>
              <a:t>Định hướng phát triển </a:t>
            </a:r>
            <a:endParaRPr lang="en-US" sz="9600" b="1">
              <a:solidFill>
                <a:srgbClr val="000000"/>
              </a:solidFill>
              <a:latin typeface="+mj-lt"/>
              <a:cs typeface="Calibri"/>
            </a:endParaRPr>
          </a:p>
        </p:txBody>
      </p:sp>
      <p:sp>
        <p:nvSpPr>
          <p:cNvPr id="8" name="TextBox 4">
            <a:extLst>
              <a:ext uri="{FF2B5EF4-FFF2-40B4-BE49-F238E27FC236}">
                <a16:creationId xmlns:a16="http://schemas.microsoft.com/office/drawing/2014/main" id="{6CD87C0D-0E81-942C-02C3-8C15FFD9619D}"/>
              </a:ext>
            </a:extLst>
          </p:cNvPr>
          <p:cNvSpPr txBox="1"/>
          <p:nvPr/>
        </p:nvSpPr>
        <p:spPr>
          <a:xfrm>
            <a:off x="2295479" y="2464179"/>
            <a:ext cx="1193152" cy="1490601"/>
          </a:xfrm>
          <a:prstGeom prst="rect">
            <a:avLst/>
          </a:prstGeom>
          <a:solidFill>
            <a:schemeClr val="bg2">
              <a:lumMod val="90000"/>
            </a:schemeClr>
          </a:solidFill>
        </p:spPr>
        <p:txBody>
          <a:bodyPr wrap="square" lIns="0" tIns="0" rIns="0" bIns="0" rtlCol="0" anchor="t">
            <a:spAutoFit/>
          </a:bodyPr>
          <a:lstStyle/>
          <a:p>
            <a:pPr algn="ctr">
              <a:lnSpc>
                <a:spcPts val="12197"/>
              </a:lnSpc>
            </a:pPr>
            <a:r>
              <a:rPr lang="vi-VN" sz="9600" b="1">
                <a:solidFill>
                  <a:srgbClr val="000000"/>
                </a:solidFill>
                <a:latin typeface="Times New Roman"/>
                <a:cs typeface="Times New Roman"/>
              </a:rPr>
              <a:t>5</a:t>
            </a:r>
          </a:p>
        </p:txBody>
      </p:sp>
      <p:pic>
        <p:nvPicPr>
          <p:cNvPr id="3" name="Picture 2" descr="Data classification - Free business and finance icons">
            <a:extLst>
              <a:ext uri="{FF2B5EF4-FFF2-40B4-BE49-F238E27FC236}">
                <a16:creationId xmlns:a16="http://schemas.microsoft.com/office/drawing/2014/main" id="{665FF391-095C-9353-D6D8-27DB6837A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7651" y="2319000"/>
            <a:ext cx="6197277" cy="619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02833"/>
      </p:ext>
    </p:extLst>
  </p:cSld>
  <p:clrMapOvr>
    <a:masterClrMapping/>
  </p:clrMapOvr>
  <mc:AlternateContent xmlns:mc="http://schemas.openxmlformats.org/markup-compatibility/2006" xmlns:p14="http://schemas.microsoft.com/office/powerpoint/2010/main">
    <mc:Choice Requires="p14">
      <p:transition spd="slow" p14:dur="2000" advTm="7605"/>
    </mc:Choice>
    <mc:Fallback xmlns="">
      <p:transition spd="slow" advTm="760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2">
            <a:extLst>
              <a:ext uri="{FF2B5EF4-FFF2-40B4-BE49-F238E27FC236}">
                <a16:creationId xmlns:a16="http://schemas.microsoft.com/office/drawing/2014/main" id="{2C8E9956-8BFE-CE58-C04B-17F6B84B7C48}"/>
              </a:ext>
            </a:extLst>
          </p:cNvPr>
          <p:cNvGrpSpPr/>
          <p:nvPr/>
        </p:nvGrpSpPr>
        <p:grpSpPr>
          <a:xfrm>
            <a:off x="4459013" y="5212"/>
            <a:ext cx="9154375" cy="1415503"/>
            <a:chOff x="6557860" y="-167783"/>
            <a:chExt cx="4816542" cy="1415503"/>
          </a:xfrm>
        </p:grpSpPr>
        <p:sp>
          <p:nvSpPr>
            <p:cNvPr id="4" name="Rectangle 23">
              <a:extLst>
                <a:ext uri="{FF2B5EF4-FFF2-40B4-BE49-F238E27FC236}">
                  <a16:creationId xmlns:a16="http://schemas.microsoft.com/office/drawing/2014/main" id="{C2953030-DB53-C2FE-5F40-60B702DE414F}"/>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13193DC7-619A-B3C2-162F-B8783F6C8334}"/>
                </a:ext>
              </a:extLst>
            </p:cNvPr>
            <p:cNvSpPr txBox="1"/>
            <p:nvPr/>
          </p:nvSpPr>
          <p:spPr>
            <a:xfrm>
              <a:off x="6654081" y="-167783"/>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a:cs typeface="Times New Roman"/>
                </a:rPr>
                <a:t>5.1 Kết </a:t>
              </a:r>
              <a:r>
                <a:rPr lang="en-US" sz="6600" b="1" err="1">
                  <a:effectLst>
                    <a:outerShdw blurRad="38100" dist="38100" dir="2700000" algn="tl">
                      <a:srgbClr val="000000">
                        <a:alpha val="43137"/>
                      </a:srgbClr>
                    </a:outerShdw>
                  </a:effectLst>
                  <a:latin typeface="Times New Roman"/>
                  <a:cs typeface="Times New Roman"/>
                </a:rPr>
                <a:t>luận</a:t>
              </a:r>
              <a:r>
                <a:rPr lang="vi-VN" sz="6600" b="1">
                  <a:effectLst>
                    <a:outerShdw blurRad="38100" dist="38100" dir="2700000" algn="tl">
                      <a:srgbClr val="000000">
                        <a:alpha val="43137"/>
                      </a:srgbClr>
                    </a:outerShdw>
                  </a:effectLst>
                  <a:latin typeface="Times New Roman"/>
                  <a:cs typeface="Times New Roman"/>
                </a:rPr>
                <a:t> </a:t>
              </a:r>
              <a:endParaRPr lang="en-US" sz="6600" b="1">
                <a:effectLst>
                  <a:outerShdw blurRad="38100" dist="38100" dir="2700000" algn="tl">
                    <a:srgbClr val="000000">
                      <a:alpha val="43137"/>
                    </a:srgbClr>
                  </a:outerShdw>
                </a:effectLst>
                <a:latin typeface="Times New Roman"/>
                <a:cs typeface="Times New Roman"/>
              </a:endParaRPr>
            </a:p>
          </p:txBody>
        </p:sp>
      </p:grpSp>
      <p:sp>
        <p:nvSpPr>
          <p:cNvPr id="8" name="TextBox 1">
            <a:extLst>
              <a:ext uri="{FF2B5EF4-FFF2-40B4-BE49-F238E27FC236}">
                <a16:creationId xmlns:a16="http://schemas.microsoft.com/office/drawing/2014/main" id="{8E5A2709-4362-C2FF-7FDC-4D6DEF7D6C3B}"/>
              </a:ext>
            </a:extLst>
          </p:cNvPr>
          <p:cNvSpPr txBox="1"/>
          <p:nvPr/>
        </p:nvSpPr>
        <p:spPr>
          <a:xfrm>
            <a:off x="1550048" y="2056863"/>
            <a:ext cx="15191355" cy="5829481"/>
          </a:xfrm>
          <a:prstGeom prst="rect">
            <a:avLst/>
          </a:prstGeom>
          <a:noFill/>
        </p:spPr>
        <p:txBody>
          <a:bodyPr wrap="square" lIns="91440" tIns="45720" rIns="91440" bIns="45720" rtlCol="0" anchor="t">
            <a:spAutoFit/>
          </a:bodyPr>
          <a:lstStyle/>
          <a:p>
            <a:pPr algn="just"/>
            <a:endParaRPr lang="vi-VN" sz="4000" b="1">
              <a:latin typeface="Times New Roman"/>
              <a:cs typeface="Times New Roman"/>
            </a:endParaRPr>
          </a:p>
          <a:p>
            <a:pPr algn="just"/>
            <a:r>
              <a:rPr lang="vi-VN" sz="4000" i="1">
                <a:latin typeface="Times New Roman"/>
                <a:cs typeface="Times New Roman"/>
              </a:rPr>
              <a:t>Dự đoán kết quả học tập dựa trên nền tảng giáo dục</a:t>
            </a:r>
            <a:endParaRPr lang="vi-VN" sz="4000">
              <a:latin typeface="Times New Roman"/>
              <a:cs typeface="Times New Roman"/>
            </a:endParaRPr>
          </a:p>
          <a:p>
            <a:pPr marL="571500" indent="-571500" algn="just">
              <a:lnSpc>
                <a:spcPct val="150000"/>
              </a:lnSpc>
              <a:buFont typeface="Times New Roman" panose="02020603050405020304" pitchFamily="18" charset="0"/>
              <a:buChar char="−"/>
            </a:pPr>
            <a:r>
              <a:rPr lang="vi-VN" sz="4000">
                <a:latin typeface="Times New Roman"/>
                <a:cs typeface="Times New Roman"/>
              </a:rPr>
              <a:t>SVM, Ensemble</a:t>
            </a:r>
            <a:r>
              <a:rPr lang="vi-VN" sz="4000" b="1">
                <a:latin typeface="Times New Roman"/>
                <a:cs typeface="Times New Roman"/>
              </a:rPr>
              <a:t>, </a:t>
            </a:r>
            <a:r>
              <a:rPr lang="vi-VN" sz="4000">
                <a:latin typeface="Times New Roman"/>
                <a:cs typeface="Times New Roman"/>
              </a:rPr>
              <a:t>Gradient Boosting </a:t>
            </a:r>
            <a:r>
              <a:rPr lang="vi-VN" sz="4000" b="1">
                <a:latin typeface="Times New Roman"/>
                <a:cs typeface="Times New Roman"/>
              </a:rPr>
              <a:t>43% - 69.9% </a:t>
            </a:r>
          </a:p>
          <a:p>
            <a:pPr algn="just">
              <a:lnSpc>
                <a:spcPct val="150000"/>
              </a:lnSpc>
            </a:pPr>
            <a:endParaRPr lang="vi-VN" sz="4000" b="1">
              <a:latin typeface="Times New Roman"/>
              <a:cs typeface="Times New Roman"/>
            </a:endParaRPr>
          </a:p>
          <a:p>
            <a:pPr algn="just">
              <a:lnSpc>
                <a:spcPct val="150000"/>
              </a:lnSpc>
            </a:pPr>
            <a:r>
              <a:rPr lang="vi-VN" sz="4000" i="1">
                <a:latin typeface="Times New Roman"/>
                <a:cs typeface="Times New Roman"/>
              </a:rPr>
              <a:t>Dự đoán kết quả học tập môn IT002 dựa trên kết quả các môn đã học</a:t>
            </a:r>
          </a:p>
          <a:p>
            <a:pPr marL="571500" indent="-571500" algn="just">
              <a:lnSpc>
                <a:spcPct val="150000"/>
              </a:lnSpc>
              <a:buFont typeface="Calibri"/>
              <a:buChar char="-"/>
            </a:pPr>
            <a:r>
              <a:rPr lang="vi-VN" sz="4000">
                <a:latin typeface="Times New Roman"/>
                <a:cs typeface="Times New Roman"/>
              </a:rPr>
              <a:t>Logistic Regression: </a:t>
            </a:r>
            <a:r>
              <a:rPr lang="vi-VN" sz="4000" b="1">
                <a:latin typeface="Times New Roman"/>
                <a:cs typeface="Times New Roman"/>
              </a:rPr>
              <a:t>95.3982%</a:t>
            </a:r>
          </a:p>
          <a:p>
            <a:pPr marL="571500" indent="-571500" algn="just">
              <a:lnSpc>
                <a:spcPct val="150000"/>
              </a:lnSpc>
              <a:buFont typeface="Calibri"/>
              <a:buChar char="-"/>
            </a:pPr>
            <a:r>
              <a:rPr lang="vi-VN" sz="4000">
                <a:latin typeface="Times New Roman"/>
                <a:cs typeface="Times New Roman"/>
              </a:rPr>
              <a:t>Random Forest: </a:t>
            </a:r>
            <a:r>
              <a:rPr lang="vi-VN" sz="4000" b="1">
                <a:latin typeface="Times New Roman"/>
                <a:cs typeface="Times New Roman"/>
              </a:rPr>
              <a:t>76.02%</a:t>
            </a:r>
          </a:p>
        </p:txBody>
      </p:sp>
    </p:spTree>
    <p:extLst>
      <p:ext uri="{BB962C8B-B14F-4D97-AF65-F5344CB8AC3E}">
        <p14:creationId xmlns:p14="http://schemas.microsoft.com/office/powerpoint/2010/main" val="2086620167"/>
      </p:ext>
    </p:extLst>
  </p:cSld>
  <p:clrMapOvr>
    <a:masterClrMapping/>
  </p:clrMapOvr>
  <mc:AlternateContent xmlns:mc="http://schemas.openxmlformats.org/markup-compatibility/2006" xmlns:p14="http://schemas.microsoft.com/office/powerpoint/2010/main">
    <mc:Choice Requires="p14">
      <p:transition spd="slow" p14:dur="2000" advTm="87233"/>
    </mc:Choice>
    <mc:Fallback xmlns="">
      <p:transition spd="slow" advTm="8723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28077C1-020B-6507-7F75-3E13406A43CD}"/>
              </a:ext>
            </a:extLst>
          </p:cNvPr>
          <p:cNvSpPr>
            <a:spLocks noGrp="1"/>
          </p:cNvSpPr>
          <p:nvPr>
            <p:ph type="sldNum" sz="quarter" idx="12"/>
          </p:nvPr>
        </p:nvSpPr>
        <p:spPr/>
        <p:txBody>
          <a:bodyPr/>
          <a:lstStyle/>
          <a:p>
            <a:fld id="{B6F15528-21DE-4FAA-801E-634DDDAF4B2B}" type="slidenum">
              <a:rPr lang="en-US" smtClean="0"/>
              <a:pPr/>
              <a:t>34</a:t>
            </a:fld>
            <a:endParaRPr lang="en-US"/>
          </a:p>
        </p:txBody>
      </p:sp>
      <p:grpSp>
        <p:nvGrpSpPr>
          <p:cNvPr id="6" name="Group 22">
            <a:extLst>
              <a:ext uri="{FF2B5EF4-FFF2-40B4-BE49-F238E27FC236}">
                <a16:creationId xmlns:a16="http://schemas.microsoft.com/office/drawing/2014/main" id="{DB0880BC-8BB1-E663-7E36-20B583D3F167}"/>
              </a:ext>
            </a:extLst>
          </p:cNvPr>
          <p:cNvGrpSpPr/>
          <p:nvPr/>
        </p:nvGrpSpPr>
        <p:grpSpPr>
          <a:xfrm>
            <a:off x="4428533" y="279532"/>
            <a:ext cx="9154375" cy="1415503"/>
            <a:chOff x="6557860" y="-167783"/>
            <a:chExt cx="4816542" cy="1415503"/>
          </a:xfrm>
        </p:grpSpPr>
        <p:sp>
          <p:nvSpPr>
            <p:cNvPr id="4" name="Rectangle 23">
              <a:extLst>
                <a:ext uri="{FF2B5EF4-FFF2-40B4-BE49-F238E27FC236}">
                  <a16:creationId xmlns:a16="http://schemas.microsoft.com/office/drawing/2014/main" id="{951EFDD5-67DE-F47C-A276-1E9D01DD7103}"/>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F34068F-647D-3BEC-E7C6-116AAD00DB09}"/>
                </a:ext>
              </a:extLst>
            </p:cNvPr>
            <p:cNvSpPr txBox="1"/>
            <p:nvPr/>
          </p:nvSpPr>
          <p:spPr>
            <a:xfrm>
              <a:off x="6654081" y="-167783"/>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a:cs typeface="Times New Roman"/>
                </a:rPr>
                <a:t>5.2 Hướng phát triển</a:t>
              </a:r>
              <a:endParaRPr lang="en-US" sz="6600" b="1">
                <a:effectLst>
                  <a:outerShdw blurRad="38100" dist="38100" dir="2700000" algn="tl">
                    <a:srgbClr val="000000">
                      <a:alpha val="43137"/>
                    </a:srgbClr>
                  </a:outerShdw>
                </a:effectLst>
                <a:latin typeface="Times New Roman"/>
                <a:cs typeface="Times New Roman"/>
              </a:endParaRPr>
            </a:p>
          </p:txBody>
        </p:sp>
      </p:grpSp>
      <p:sp>
        <p:nvSpPr>
          <p:cNvPr id="8" name="TextBox 1">
            <a:extLst>
              <a:ext uri="{FF2B5EF4-FFF2-40B4-BE49-F238E27FC236}">
                <a16:creationId xmlns:a16="http://schemas.microsoft.com/office/drawing/2014/main" id="{F16AA8E5-60FC-A702-6E70-BEE031D6A474}"/>
              </a:ext>
            </a:extLst>
          </p:cNvPr>
          <p:cNvSpPr txBox="1"/>
          <p:nvPr/>
        </p:nvSpPr>
        <p:spPr>
          <a:xfrm>
            <a:off x="1550048" y="2056863"/>
            <a:ext cx="15191355" cy="6247864"/>
          </a:xfrm>
          <a:prstGeom prst="rect">
            <a:avLst/>
          </a:prstGeom>
          <a:noFill/>
        </p:spPr>
        <p:txBody>
          <a:bodyPr wrap="square" lIns="91440" tIns="45720" rIns="91440" bIns="45720" rtlCol="0" anchor="t">
            <a:spAutoFit/>
          </a:bodyPr>
          <a:lstStyle/>
          <a:p>
            <a:pPr algn="just"/>
            <a:endParaRPr lang="vi-VN" sz="4000" b="1">
              <a:latin typeface="Times New Roman"/>
              <a:cs typeface="Times New Roman"/>
            </a:endParaRPr>
          </a:p>
          <a:p>
            <a:pPr marL="285750" indent="-285750" algn="just">
              <a:buFont typeface="Symbol"/>
              <a:buChar char="•"/>
            </a:pPr>
            <a:r>
              <a:rPr lang="vi-VN" sz="4000">
                <a:latin typeface="Times New Roman"/>
                <a:cs typeface="Times New Roman"/>
              </a:rPr>
              <a:t>Mở rộng bộ dữ liệu</a:t>
            </a:r>
          </a:p>
          <a:p>
            <a:pPr marL="285750" indent="-285750" algn="just">
              <a:buFont typeface="Symbol"/>
              <a:buChar char="•"/>
            </a:pPr>
            <a:r>
              <a:rPr lang="vi-VN" sz="4000">
                <a:latin typeface="Times New Roman"/>
                <a:cs typeface="Times New Roman"/>
              </a:rPr>
              <a:t>Bổ sung thêm các biến vào mô hình dự đoán, chẳng hạn như các đặc tính cá nhân hoặc điểm phản hồi.</a:t>
            </a:r>
          </a:p>
          <a:p>
            <a:pPr marL="285750" indent="-285750" algn="just">
              <a:buFont typeface="Symbol"/>
              <a:buChar char="•"/>
            </a:pPr>
            <a:r>
              <a:rPr lang="vi-VN" sz="4000">
                <a:latin typeface="Times New Roman"/>
                <a:cs typeface="Times New Roman"/>
              </a:rPr>
              <a:t>Đánh giá hiệu suất của mô hình trong các bối cảnh và kịch bản khác nhau.</a:t>
            </a:r>
          </a:p>
          <a:p>
            <a:pPr marL="285750" indent="-285750" algn="just">
              <a:buFont typeface="Symbol"/>
              <a:buChar char="•"/>
            </a:pPr>
            <a:r>
              <a:rPr lang="vi-VN" sz="4000">
                <a:latin typeface="Times New Roman"/>
                <a:cs typeface="Times New Roman"/>
              </a:rPr>
              <a:t>Thêm các yếu tố tâm lý và tính cách</a:t>
            </a:r>
          </a:p>
          <a:p>
            <a:pPr marL="285750" indent="-285750" algn="just">
              <a:buFont typeface="Symbol"/>
              <a:buChar char="•"/>
            </a:pPr>
            <a:r>
              <a:rPr lang="vi-VN" sz="4000">
                <a:latin typeface="Times New Roman"/>
                <a:cs typeface="Times New Roman"/>
              </a:rPr>
              <a:t>Sinh viên có thể đưa ra những lựa chọn phù hợp dựa trên đánh giá khách quan về điểm số và những thống kê từ các khóa học trước đó</a:t>
            </a:r>
            <a:r>
              <a:rPr lang="vi-VN" sz="4000">
                <a:latin typeface="Calibri"/>
                <a:cs typeface="Calibri"/>
              </a:rPr>
              <a:t>.</a:t>
            </a:r>
            <a:endParaRPr lang="vi-VN"/>
          </a:p>
          <a:p>
            <a:pPr algn="just"/>
            <a:endParaRPr lang="vi-VN" sz="4000" i="1">
              <a:latin typeface="Times New Roman"/>
              <a:cs typeface="Times New Roman"/>
            </a:endParaRPr>
          </a:p>
        </p:txBody>
      </p:sp>
    </p:spTree>
    <p:extLst>
      <p:ext uri="{BB962C8B-B14F-4D97-AF65-F5344CB8AC3E}">
        <p14:creationId xmlns:p14="http://schemas.microsoft.com/office/powerpoint/2010/main" val="2995505011"/>
      </p:ext>
    </p:extLst>
  </p:cSld>
  <p:clrMapOvr>
    <a:masterClrMapping/>
  </p:clrMapOvr>
  <mc:AlternateContent xmlns:mc="http://schemas.openxmlformats.org/markup-compatibility/2006" xmlns:p14="http://schemas.microsoft.com/office/powerpoint/2010/main">
    <mc:Choice Requires="p14">
      <p:transition spd="slow" p14:dur="2000" advTm="47370"/>
    </mc:Choice>
    <mc:Fallback xmlns="">
      <p:transition spd="slow" advTm="4737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690638">
            <a:off x="654494" y="-1142016"/>
            <a:ext cx="4419788" cy="12571033"/>
            <a:chOff x="0" y="0"/>
            <a:chExt cx="1164059" cy="3310889"/>
          </a:xfrm>
        </p:grpSpPr>
        <p:sp>
          <p:nvSpPr>
            <p:cNvPr id="3" name="Freeform 3"/>
            <p:cNvSpPr/>
            <p:nvPr/>
          </p:nvSpPr>
          <p:spPr>
            <a:xfrm>
              <a:off x="0" y="0"/>
              <a:ext cx="1164059" cy="3310889"/>
            </a:xfrm>
            <a:custGeom>
              <a:avLst/>
              <a:gdLst/>
              <a:ahLst/>
              <a:cxnLst/>
              <a:rect l="l" t="t" r="r" b="b"/>
              <a:pathLst>
                <a:path w="1164059" h="3310889">
                  <a:moveTo>
                    <a:pt x="0" y="0"/>
                  </a:moveTo>
                  <a:lnTo>
                    <a:pt x="1164059" y="0"/>
                  </a:lnTo>
                  <a:lnTo>
                    <a:pt x="1164059" y="3310889"/>
                  </a:lnTo>
                  <a:lnTo>
                    <a:pt x="0" y="3310889"/>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37160" y="4200009"/>
            <a:ext cx="272980" cy="27298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2475" y="3238040"/>
            <a:ext cx="7593140" cy="5315198"/>
          </a:xfrm>
          <a:prstGeom prst="rect">
            <a:avLst/>
          </a:prstGeom>
        </p:spPr>
      </p:pic>
      <p:sp>
        <p:nvSpPr>
          <p:cNvPr id="10" name="TextBox 10"/>
          <p:cNvSpPr txBox="1"/>
          <p:nvPr/>
        </p:nvSpPr>
        <p:spPr>
          <a:xfrm>
            <a:off x="8272433" y="2587858"/>
            <a:ext cx="8898365" cy="1885131"/>
          </a:xfrm>
          <a:prstGeom prst="rect">
            <a:avLst/>
          </a:prstGeom>
        </p:spPr>
        <p:txBody>
          <a:bodyPr wrap="square" lIns="0" tIns="0" rIns="0" bIns="0" rtlCol="0" anchor="t">
            <a:spAutoFit/>
          </a:bodyPr>
          <a:lstStyle/>
          <a:p>
            <a:pPr algn="r">
              <a:lnSpc>
                <a:spcPts val="14670"/>
              </a:lnSpc>
            </a:pPr>
            <a:r>
              <a:rPr lang="vi-VN" sz="10478" err="1">
                <a:solidFill>
                  <a:srgbClr val="000000"/>
                </a:solidFill>
                <a:latin typeface="Martel Heavy Bold"/>
              </a:rPr>
              <a:t>Thank</a:t>
            </a:r>
            <a:r>
              <a:rPr lang="vi-VN" sz="10478">
                <a:solidFill>
                  <a:srgbClr val="000000"/>
                </a:solidFill>
                <a:latin typeface="Martel Heavy Bold"/>
              </a:rPr>
              <a:t> </a:t>
            </a:r>
            <a:r>
              <a:rPr lang="vi-VN" sz="10478" err="1">
                <a:solidFill>
                  <a:srgbClr val="000000"/>
                </a:solidFill>
                <a:latin typeface="Martel Heavy Bold"/>
              </a:rPr>
              <a:t>you</a:t>
            </a:r>
            <a:endParaRPr lang="en-US" sz="10478">
              <a:solidFill>
                <a:srgbClr val="000000"/>
              </a:solidFill>
              <a:latin typeface="Martel Heavy Bold"/>
            </a:endParaRPr>
          </a:p>
        </p:txBody>
      </p:sp>
      <p:sp>
        <p:nvSpPr>
          <p:cNvPr id="17" name="AutoShape 17"/>
          <p:cNvSpPr/>
          <p:nvPr/>
        </p:nvSpPr>
        <p:spPr>
          <a:xfrm rot="3487">
            <a:off x="792492" y="8510376"/>
            <a:ext cx="9389421" cy="0"/>
          </a:xfrm>
          <a:prstGeom prst="line">
            <a:avLst/>
          </a:prstGeom>
          <a:ln w="38100" cap="flat">
            <a:solidFill>
              <a:srgbClr val="243E4D"/>
            </a:solidFill>
            <a:prstDash val="solid"/>
            <a:headEnd type="none" w="sm" len="sm"/>
            <a:tailEnd type="none" w="sm" len="sm"/>
          </a:ln>
        </p:spPr>
      </p:sp>
      <p:sp>
        <p:nvSpPr>
          <p:cNvPr id="18" name="Slide Number Placeholder 17">
            <a:extLst>
              <a:ext uri="{FF2B5EF4-FFF2-40B4-BE49-F238E27FC236}">
                <a16:creationId xmlns:a16="http://schemas.microsoft.com/office/drawing/2014/main" id="{7E2AF97C-E78B-D3F7-15AA-36FE34AA3522}"/>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6498"/>
    </mc:Choice>
    <mc:Fallback xmlns="">
      <p:transition spd="slow" advTm="164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4</a:t>
            </a:fld>
            <a:endParaRPr lang="en-US" sz="3200">
              <a:solidFill>
                <a:schemeClr val="tx1"/>
              </a:solidFill>
            </a:endParaRPr>
          </a:p>
        </p:txBody>
      </p:sp>
      <p:sp>
        <p:nvSpPr>
          <p:cNvPr id="2" name="TextBox 2">
            <a:extLst>
              <a:ext uri="{FF2B5EF4-FFF2-40B4-BE49-F238E27FC236}">
                <a16:creationId xmlns:a16="http://schemas.microsoft.com/office/drawing/2014/main" id="{9CA0F1A1-3084-5B24-01D6-5352C82FC4D1}"/>
              </a:ext>
            </a:extLst>
          </p:cNvPr>
          <p:cNvSpPr txBox="1"/>
          <p:nvPr/>
        </p:nvSpPr>
        <p:spPr>
          <a:xfrm>
            <a:off x="2726275" y="1144026"/>
            <a:ext cx="9106964" cy="1360822"/>
          </a:xfrm>
          <a:prstGeom prst="rect">
            <a:avLst/>
          </a:prstGeom>
        </p:spPr>
        <p:txBody>
          <a:bodyPr wrap="square" lIns="0" tIns="0" rIns="0" bIns="0" rtlCol="0" anchor="t">
            <a:spAutoFit/>
          </a:bodyPr>
          <a:lstStyle/>
          <a:p>
            <a:pPr>
              <a:lnSpc>
                <a:spcPts val="12582"/>
              </a:lnSpc>
            </a:pPr>
            <a:r>
              <a:rPr lang="vi-VN" sz="4400" b="1">
                <a:latin typeface="+mj-lt"/>
              </a:rPr>
              <a:t>1.1 Giới thiệu bài toán.</a:t>
            </a:r>
            <a:endParaRPr lang="en-US" sz="4400" b="1">
              <a:latin typeface="+mj-lt"/>
            </a:endParaRPr>
          </a:p>
        </p:txBody>
      </p:sp>
      <p:sp>
        <p:nvSpPr>
          <p:cNvPr id="12" name="Rectangle: Rounded Corners 11">
            <a:extLst>
              <a:ext uri="{FF2B5EF4-FFF2-40B4-BE49-F238E27FC236}">
                <a16:creationId xmlns:a16="http://schemas.microsoft.com/office/drawing/2014/main" id="{E2AA8E12-9A3B-3C99-31DF-DE1D6BAE0E54}"/>
              </a:ext>
            </a:extLst>
          </p:cNvPr>
          <p:cNvSpPr/>
          <p:nvPr/>
        </p:nvSpPr>
        <p:spPr>
          <a:xfrm>
            <a:off x="2039105" y="2979874"/>
            <a:ext cx="2866673" cy="11497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2800">
                <a:effectLst/>
                <a:latin typeface="Times New Roman" panose="02020603050405020304" pitchFamily="18" charset="0"/>
                <a:ea typeface="SimSun" panose="02010600030101010101" pitchFamily="2" charset="-122"/>
                <a:cs typeface="Times New Roman" panose="02020603050405020304" pitchFamily="18" charset="0"/>
              </a:rPr>
              <a:t>Giải tích</a:t>
            </a:r>
            <a:endParaRPr lang="en-US" sz="280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2DD34A5B-FAE8-C4A1-787B-EAAEC1C70CCB}"/>
              </a:ext>
            </a:extLst>
          </p:cNvPr>
          <p:cNvSpPr/>
          <p:nvPr/>
        </p:nvSpPr>
        <p:spPr>
          <a:xfrm>
            <a:off x="5047357" y="2979874"/>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2800">
                <a:effectLst/>
                <a:latin typeface="Times New Roman" panose="02020603050405020304" pitchFamily="18" charset="0"/>
                <a:ea typeface="SimSun" panose="02010600030101010101" pitchFamily="2" charset="-122"/>
                <a:cs typeface="Times New Roman" panose="02020603050405020304" pitchFamily="18" charset="0"/>
              </a:rPr>
              <a:t>Xác suất thống kê</a:t>
            </a:r>
            <a:endParaRPr lang="en-US" sz="280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51B4E223-26AB-B942-CD83-C4FA3429459A}"/>
              </a:ext>
            </a:extLst>
          </p:cNvPr>
          <p:cNvSpPr/>
          <p:nvPr/>
        </p:nvSpPr>
        <p:spPr>
          <a:xfrm>
            <a:off x="8055608" y="3006823"/>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2800">
                <a:effectLst/>
                <a:latin typeface="Times New Roman" panose="02020603050405020304" pitchFamily="18" charset="0"/>
                <a:ea typeface="SimSun" panose="02010600030101010101" pitchFamily="2" charset="-122"/>
                <a:cs typeface="Times New Roman" panose="02020603050405020304" pitchFamily="18" charset="0"/>
              </a:rPr>
              <a:t>Nhập môn lập trình</a:t>
            </a:r>
            <a:endParaRPr lang="en-US" sz="280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1F512F03-20CF-6865-272E-084CDFB58611}"/>
              </a:ext>
            </a:extLst>
          </p:cNvPr>
          <p:cNvSpPr/>
          <p:nvPr/>
        </p:nvSpPr>
        <p:spPr>
          <a:xfrm>
            <a:off x="11063859" y="2979874"/>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2800">
                <a:effectLst/>
                <a:latin typeface="Times New Roman" panose="02020603050405020304" pitchFamily="18" charset="0"/>
                <a:ea typeface="SimSun" panose="02010600030101010101" pitchFamily="2" charset="-122"/>
                <a:cs typeface="Times New Roman" panose="02020603050405020304" pitchFamily="18" charset="0"/>
              </a:rPr>
              <a:t>Cấu trúc dữ liệu </a:t>
            </a:r>
            <a:r>
              <a:rPr lang="vi-VN" sz="2800">
                <a:effectLst/>
                <a:latin typeface="Times New Roman" panose="02020603050405020304" pitchFamily="18" charset="0"/>
                <a:ea typeface="Times New Roman" panose="02020603050405020304" pitchFamily="18" charset="0"/>
                <a:cs typeface="Times New Roman" panose="02020603050405020304" pitchFamily="18" charset="0"/>
              </a:rPr>
              <a:t>và </a:t>
            </a:r>
            <a:r>
              <a:rPr lang="vi-VN" sz="2800">
                <a:effectLst/>
                <a:latin typeface="Times New Roman" panose="02020603050405020304" pitchFamily="18" charset="0"/>
                <a:ea typeface="SimSun" panose="02010600030101010101" pitchFamily="2" charset="-122"/>
                <a:cs typeface="Times New Roman" panose="02020603050405020304" pitchFamily="18" charset="0"/>
              </a:rPr>
              <a:t>giải thuật</a:t>
            </a:r>
            <a:endParaRPr lang="en-US" sz="280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2DDB982-96CA-E3B8-23E6-650D0882BDDA}"/>
              </a:ext>
            </a:extLst>
          </p:cNvPr>
          <p:cNvSpPr/>
          <p:nvPr/>
        </p:nvSpPr>
        <p:spPr>
          <a:xfrm>
            <a:off x="14213688" y="2979874"/>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a:effectLst/>
                <a:latin typeface="Times New Roman" panose="02020603050405020304" pitchFamily="18" charset="0"/>
                <a:ea typeface="SimSun" panose="02010600030101010101" pitchFamily="2" charset="-122"/>
                <a:cs typeface="Times New Roman" panose="02020603050405020304" pitchFamily="18" charset="0"/>
              </a:rPr>
              <a:t>Cơ sở dữ liệu</a:t>
            </a:r>
            <a:endParaRPr lang="en-US" sz="280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888570FD-357F-5EA9-46F6-E52FA1C6D29A}"/>
              </a:ext>
            </a:extLst>
          </p:cNvPr>
          <p:cNvSpPr/>
          <p:nvPr/>
        </p:nvSpPr>
        <p:spPr>
          <a:xfrm>
            <a:off x="3258220" y="4550412"/>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Nhập</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môn</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mạng</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máy</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tính</a:t>
            </a:r>
            <a:endParaRPr lang="en-US" sz="280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11B9EDB5-3FCA-8CC8-6612-D0FF7B3C2674}"/>
              </a:ext>
            </a:extLst>
          </p:cNvPr>
          <p:cNvSpPr/>
          <p:nvPr/>
        </p:nvSpPr>
        <p:spPr>
          <a:xfrm>
            <a:off x="6385574" y="4554377"/>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Hệ</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điều</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hành</a:t>
            </a:r>
            <a:endParaRPr lang="en-US" sz="280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8C3FCD2B-CB5C-D08C-EEEE-D68D993C1FCA}"/>
              </a:ext>
            </a:extLst>
          </p:cNvPr>
          <p:cNvSpPr/>
          <p:nvPr/>
        </p:nvSpPr>
        <p:spPr>
          <a:xfrm>
            <a:off x="9512928" y="4557771"/>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tuyến</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tính</a:t>
            </a:r>
            <a:endParaRPr lang="en-US" sz="280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06261BA2-6675-788A-3BF5-F2864CEC4C7A}"/>
              </a:ext>
            </a:extLst>
          </p:cNvPr>
          <p:cNvSpPr/>
          <p:nvPr/>
        </p:nvSpPr>
        <p:spPr>
          <a:xfrm>
            <a:off x="12640282" y="4550412"/>
            <a:ext cx="2776332"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Cấu</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trúc</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rời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rạc</a:t>
            </a:r>
            <a:endParaRPr lang="en-US" sz="2800">
              <a:latin typeface="Times New Roman" panose="02020603050405020304" pitchFamily="18"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A5EC3D16-A1CB-C0FE-1F96-3F01A7240687}"/>
              </a:ext>
            </a:extLst>
          </p:cNvPr>
          <p:cNvSpPr/>
          <p:nvPr/>
        </p:nvSpPr>
        <p:spPr>
          <a:xfrm>
            <a:off x="8049160" y="7922980"/>
            <a:ext cx="2776334" cy="1113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Lập</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hướng</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đối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tượng</a:t>
            </a:r>
            <a:endParaRPr lang="en-US" sz="2800">
              <a:latin typeface="Times New Roman" panose="02020603050405020304" pitchFamily="18" charset="0"/>
              <a:cs typeface="Times New Roman" panose="02020603050405020304" pitchFamily="18" charset="0"/>
            </a:endParaRPr>
          </a:p>
        </p:txBody>
      </p:sp>
      <p:sp>
        <p:nvSpPr>
          <p:cNvPr id="29" name="Double Brace 28">
            <a:extLst>
              <a:ext uri="{FF2B5EF4-FFF2-40B4-BE49-F238E27FC236}">
                <a16:creationId xmlns:a16="http://schemas.microsoft.com/office/drawing/2014/main" id="{589546CF-786E-D693-3C3E-FA8600AFBB5A}"/>
              </a:ext>
            </a:extLst>
          </p:cNvPr>
          <p:cNvSpPr/>
          <p:nvPr/>
        </p:nvSpPr>
        <p:spPr>
          <a:xfrm>
            <a:off x="1297980" y="2868885"/>
            <a:ext cx="16339178" cy="2903260"/>
          </a:xfrm>
          <a:prstGeom prst="bracePair">
            <a:avLst/>
          </a:prstGeom>
          <a:noFill/>
          <a:ln w="3810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D55C7BBA-5571-6030-FCAC-3AC74F4C7C0B}"/>
              </a:ext>
            </a:extLst>
          </p:cNvPr>
          <p:cNvCxnSpPr/>
          <p:nvPr/>
        </p:nvCxnSpPr>
        <p:spPr>
          <a:xfrm>
            <a:off x="9340553" y="6076059"/>
            <a:ext cx="0" cy="16237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00C6067-8F66-78AA-9BC1-1828FF43A5B4}"/>
              </a:ext>
            </a:extLst>
          </p:cNvPr>
          <p:cNvSpPr txBox="1"/>
          <p:nvPr/>
        </p:nvSpPr>
        <p:spPr>
          <a:xfrm>
            <a:off x="6385573" y="6370509"/>
            <a:ext cx="4307080" cy="954107"/>
          </a:xfrm>
          <a:prstGeom prst="rect">
            <a:avLst/>
          </a:prstGeom>
          <a:noFill/>
        </p:spPr>
        <p:txBody>
          <a:bodyPr wrap="square">
            <a:spAutoFit/>
          </a:bodyPr>
          <a:lstStyle/>
          <a:p>
            <a:pPr algn="ctr"/>
            <a:r>
              <a:rPr lang="vi-VN" sz="2800">
                <a:latin typeface="Times New Roman" panose="02020603050405020304" pitchFamily="18" charset="0"/>
                <a:cs typeface="Times New Roman" panose="02020603050405020304" pitchFamily="18" charset="0"/>
              </a:rPr>
              <a:t>Dự đoán</a:t>
            </a:r>
          </a:p>
          <a:p>
            <a:pPr algn="ctr"/>
            <a:r>
              <a:rPr lang="vi-VN" sz="2800">
                <a:latin typeface="Times New Roman" panose="02020603050405020304" pitchFamily="18" charset="0"/>
                <a:cs typeface="Times New Roman" panose="02020603050405020304" pitchFamily="18" charset="0"/>
              </a:rPr>
              <a:t>Xếp loại</a:t>
            </a:r>
            <a:endParaRPr lang="en-US" sz="2800">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436F1A86-0517-86C2-2606-35CD2ABCBB4C}"/>
              </a:ext>
            </a:extLst>
          </p:cNvPr>
          <p:cNvGrpSpPr/>
          <p:nvPr/>
        </p:nvGrpSpPr>
        <p:grpSpPr>
          <a:xfrm>
            <a:off x="6557860" y="-89949"/>
            <a:ext cx="4813877" cy="1410258"/>
            <a:chOff x="6557860" y="-89949"/>
            <a:chExt cx="4813877" cy="1410258"/>
          </a:xfrm>
        </p:grpSpPr>
        <p:sp>
          <p:nvSpPr>
            <p:cNvPr id="37" name="Rectangle 36">
              <a:extLst>
                <a:ext uri="{FF2B5EF4-FFF2-40B4-BE49-F238E27FC236}">
                  <a16:creationId xmlns:a16="http://schemas.microsoft.com/office/drawing/2014/main" id="{36D90332-0FF3-68EA-3760-D7AF3F20CE07}"/>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
              <a:extLst>
                <a:ext uri="{FF2B5EF4-FFF2-40B4-BE49-F238E27FC236}">
                  <a16:creationId xmlns:a16="http://schemas.microsoft.com/office/drawing/2014/main" id="{0C63FBC2-A652-3C57-E7DD-21DF4032A5DD}"/>
                </a:ext>
              </a:extLst>
            </p:cNvPr>
            <p:cNvSpPr txBox="1"/>
            <p:nvPr/>
          </p:nvSpPr>
          <p:spPr>
            <a:xfrm>
              <a:off x="6604637" y="-89949"/>
              <a:ext cx="4767100"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Tổng quan</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9376214"/>
      </p:ext>
    </p:extLst>
  </p:cSld>
  <p:clrMapOvr>
    <a:masterClrMapping/>
  </p:clrMapOvr>
  <mc:AlternateContent xmlns:mc="http://schemas.openxmlformats.org/markup-compatibility/2006" xmlns:p14="http://schemas.microsoft.com/office/powerpoint/2010/main">
    <mc:Choice Requires="p14">
      <p:transition spd="slow" p14:dur="2000" advTm="56557"/>
    </mc:Choice>
    <mc:Fallback xmlns="">
      <p:transition spd="slow" advTm="565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5</a:t>
            </a:fld>
            <a:endParaRPr lang="en-US" sz="3200">
              <a:solidFill>
                <a:schemeClr val="tx1"/>
              </a:solidFill>
            </a:endParaRPr>
          </a:p>
        </p:txBody>
      </p:sp>
      <p:sp>
        <p:nvSpPr>
          <p:cNvPr id="2" name="TextBox 2">
            <a:extLst>
              <a:ext uri="{FF2B5EF4-FFF2-40B4-BE49-F238E27FC236}">
                <a16:creationId xmlns:a16="http://schemas.microsoft.com/office/drawing/2014/main" id="{9CA0F1A1-3084-5B24-01D6-5352C82FC4D1}"/>
              </a:ext>
            </a:extLst>
          </p:cNvPr>
          <p:cNvSpPr txBox="1"/>
          <p:nvPr/>
        </p:nvSpPr>
        <p:spPr>
          <a:xfrm>
            <a:off x="2726275" y="1144026"/>
            <a:ext cx="9106964" cy="1360822"/>
          </a:xfrm>
          <a:prstGeom prst="rect">
            <a:avLst/>
          </a:prstGeom>
        </p:spPr>
        <p:txBody>
          <a:bodyPr wrap="square" lIns="0" tIns="0" rIns="0" bIns="0" rtlCol="0" anchor="t">
            <a:spAutoFit/>
          </a:bodyPr>
          <a:lstStyle/>
          <a:p>
            <a:pPr>
              <a:lnSpc>
                <a:spcPts val="12582"/>
              </a:lnSpc>
            </a:pPr>
            <a:r>
              <a:rPr lang="vi-VN" sz="4400" b="1">
                <a:latin typeface="+mj-lt"/>
              </a:rPr>
              <a:t>1.1 Giới thiệu bài toán.</a:t>
            </a:r>
            <a:endParaRPr lang="en-US" sz="4400" b="1">
              <a:latin typeface="+mj-lt"/>
            </a:endParaRPr>
          </a:p>
        </p:txBody>
      </p:sp>
      <p:sp>
        <p:nvSpPr>
          <p:cNvPr id="12" name="Rectangle: Rounded Corners 11">
            <a:extLst>
              <a:ext uri="{FF2B5EF4-FFF2-40B4-BE49-F238E27FC236}">
                <a16:creationId xmlns:a16="http://schemas.microsoft.com/office/drawing/2014/main" id="{E2AA8E12-9A3B-3C99-31DF-DE1D6BAE0E54}"/>
              </a:ext>
            </a:extLst>
          </p:cNvPr>
          <p:cNvSpPr/>
          <p:nvPr/>
        </p:nvSpPr>
        <p:spPr>
          <a:xfrm>
            <a:off x="2178358" y="3008378"/>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Giới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tính</a:t>
            </a:r>
            <a:endParaRPr lang="en-US" sz="280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2DD34A5B-FAE8-C4A1-787B-EAAEC1C70CCB}"/>
              </a:ext>
            </a:extLst>
          </p:cNvPr>
          <p:cNvSpPr/>
          <p:nvPr/>
        </p:nvSpPr>
        <p:spPr>
          <a:xfrm>
            <a:off x="5065793" y="3005479"/>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Hiệu</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tuổi</a:t>
            </a:r>
            <a:endParaRPr lang="en-US" sz="280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51B4E223-26AB-B942-CD83-C4FA3429459A}"/>
              </a:ext>
            </a:extLst>
          </p:cNvPr>
          <p:cNvSpPr/>
          <p:nvPr/>
        </p:nvSpPr>
        <p:spPr>
          <a:xfrm>
            <a:off x="7953227" y="3005479"/>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diện</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trúng</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tuyển</a:t>
            </a:r>
            <a:endParaRPr lang="en-US" sz="280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1F512F03-20CF-6865-272E-084CDFB58611}"/>
              </a:ext>
            </a:extLst>
          </p:cNvPr>
          <p:cNvSpPr/>
          <p:nvPr/>
        </p:nvSpPr>
        <p:spPr>
          <a:xfrm>
            <a:off x="10840662" y="3015282"/>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loại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trường</a:t>
            </a:r>
            <a:r>
              <a:rPr lang="en-US" sz="2800">
                <a:effectLst/>
                <a:latin typeface="Times New Roman" panose="02020603050405020304" pitchFamily="18" charset="0"/>
                <a:ea typeface="SimSun" panose="02010600030101010101" pitchFamily="2" charset="-122"/>
                <a:cs typeface="Times New Roman" panose="02020603050405020304" pitchFamily="18" charset="0"/>
              </a:rPr>
              <a:t> THPT</a:t>
            </a:r>
            <a:endParaRPr lang="en-US" sz="280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2DDB982-96CA-E3B8-23E6-650D0882BDDA}"/>
              </a:ext>
            </a:extLst>
          </p:cNvPr>
          <p:cNvSpPr/>
          <p:nvPr/>
        </p:nvSpPr>
        <p:spPr>
          <a:xfrm>
            <a:off x="13728096" y="3015282"/>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Xếp</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loại</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điểm</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trúng</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tuyển</a:t>
            </a:r>
            <a:endParaRPr lang="en-US" sz="280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888570FD-357F-5EA9-46F6-E52FA1C6D29A}"/>
              </a:ext>
            </a:extLst>
          </p:cNvPr>
          <p:cNvSpPr/>
          <p:nvPr/>
        </p:nvSpPr>
        <p:spPr>
          <a:xfrm>
            <a:off x="5065792" y="4580186"/>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khu</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vực</a:t>
            </a:r>
            <a:endParaRPr lang="en-US" sz="280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11B9EDB5-3FCA-8CC8-6612-D0FF7B3C2674}"/>
              </a:ext>
            </a:extLst>
          </p:cNvPr>
          <p:cNvSpPr/>
          <p:nvPr/>
        </p:nvSpPr>
        <p:spPr>
          <a:xfrm>
            <a:off x="7953227" y="4591581"/>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quả</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anh</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văn</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xếp</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lớp</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đầu</a:t>
            </a:r>
            <a:r>
              <a:rPr lang="en-US" sz="280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err="1">
                <a:effectLst/>
                <a:latin typeface="Times New Roman" panose="02020603050405020304" pitchFamily="18" charset="0"/>
                <a:ea typeface="SimSun" panose="02010600030101010101" pitchFamily="2" charset="-122"/>
                <a:cs typeface="Times New Roman" panose="02020603050405020304" pitchFamily="18" charset="0"/>
              </a:rPr>
              <a:t>vào</a:t>
            </a:r>
            <a:endParaRPr lang="en-US" sz="280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8C3FCD2B-CB5C-D08C-EEEE-D68D993C1FCA}"/>
              </a:ext>
            </a:extLst>
          </p:cNvPr>
          <p:cNvSpPr/>
          <p:nvPr/>
        </p:nvSpPr>
        <p:spPr>
          <a:xfrm>
            <a:off x="10840662" y="4591581"/>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xeploai</a:t>
            </a:r>
            <a:r>
              <a:rPr lang="en-US" sz="2800">
                <a:effectLst/>
                <a:latin typeface="Times New Roman" panose="02020603050405020304" pitchFamily="18" charset="0"/>
                <a:ea typeface="SimSun" panose="02010600030101010101" pitchFamily="2" charset="-122"/>
                <a:cs typeface="Times New Roman" panose="02020603050405020304" pitchFamily="18" charset="0"/>
              </a:rPr>
              <a:t>_</a:t>
            </a:r>
            <a:r>
              <a:rPr lang="vi-VN" sz="2800" err="1">
                <a:effectLst/>
                <a:latin typeface="Times New Roman" panose="02020603050405020304" pitchFamily="18" charset="0"/>
                <a:ea typeface="SimSun" panose="02010600030101010101" pitchFamily="2" charset="-122"/>
                <a:cs typeface="Times New Roman" panose="02020603050405020304" pitchFamily="18" charset="0"/>
              </a:rPr>
              <a:t>hk</a:t>
            </a:r>
            <a:r>
              <a:rPr lang="vi-VN" sz="2800">
                <a:effectLst/>
                <a:latin typeface="Times New Roman" panose="02020603050405020304" pitchFamily="18" charset="0"/>
                <a:ea typeface="SimSun" panose="02010600030101010101" pitchFamily="2" charset="-122"/>
                <a:cs typeface="Times New Roman" panose="02020603050405020304" pitchFamily="18" charset="0"/>
              </a:rPr>
              <a:t> (trước đó)</a:t>
            </a:r>
            <a:endParaRPr lang="en-US" sz="28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656BD224-5CD8-B75F-E766-BFF1E89B81FD}"/>
              </a:ext>
            </a:extLst>
          </p:cNvPr>
          <p:cNvSpPr/>
          <p:nvPr/>
        </p:nvSpPr>
        <p:spPr>
          <a:xfrm>
            <a:off x="8054353" y="7985081"/>
            <a:ext cx="2686345" cy="10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err="1">
                <a:effectLst/>
                <a:latin typeface="Times New Roman" panose="02020603050405020304" pitchFamily="18" charset="0"/>
                <a:ea typeface="SimSun" panose="02010600030101010101" pitchFamily="2" charset="-122"/>
                <a:cs typeface="Times New Roman" panose="02020603050405020304" pitchFamily="18" charset="0"/>
              </a:rPr>
              <a:t>xeploai</a:t>
            </a:r>
            <a:r>
              <a:rPr lang="en-US" sz="2800">
                <a:effectLst/>
                <a:latin typeface="Times New Roman" panose="02020603050405020304" pitchFamily="18" charset="0"/>
                <a:ea typeface="SimSun" panose="02010600030101010101" pitchFamily="2" charset="-122"/>
                <a:cs typeface="Times New Roman" panose="02020603050405020304" pitchFamily="18" charset="0"/>
              </a:rPr>
              <a:t>_</a:t>
            </a:r>
            <a:r>
              <a:rPr lang="vi-VN" sz="2800" err="1">
                <a:effectLst/>
                <a:latin typeface="Times New Roman" panose="02020603050405020304" pitchFamily="18" charset="0"/>
                <a:ea typeface="SimSun" panose="02010600030101010101" pitchFamily="2" charset="-122"/>
                <a:cs typeface="Times New Roman" panose="02020603050405020304" pitchFamily="18" charset="0"/>
              </a:rPr>
              <a:t>hk</a:t>
            </a:r>
            <a:r>
              <a:rPr lang="vi-VN" sz="2800">
                <a:effectLst/>
                <a:latin typeface="Times New Roman" panose="02020603050405020304" pitchFamily="18" charset="0"/>
                <a:ea typeface="SimSun" panose="02010600030101010101" pitchFamily="2" charset="-122"/>
                <a:cs typeface="Times New Roman" panose="02020603050405020304" pitchFamily="18" charset="0"/>
              </a:rPr>
              <a:t>  (tiếp theo)</a:t>
            </a:r>
            <a:endParaRPr lang="en-US" sz="280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9EE66AEF-E5CD-740E-9522-25C622C39EF0}"/>
              </a:ext>
            </a:extLst>
          </p:cNvPr>
          <p:cNvCxnSpPr/>
          <p:nvPr/>
        </p:nvCxnSpPr>
        <p:spPr>
          <a:xfrm>
            <a:off x="9340553" y="6076059"/>
            <a:ext cx="0" cy="16237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473D390-D4D2-38F1-2302-9970955200E4}"/>
              </a:ext>
            </a:extLst>
          </p:cNvPr>
          <p:cNvSpPr txBox="1"/>
          <p:nvPr/>
        </p:nvSpPr>
        <p:spPr>
          <a:xfrm>
            <a:off x="6299717" y="6396146"/>
            <a:ext cx="4307080" cy="954107"/>
          </a:xfrm>
          <a:prstGeom prst="rect">
            <a:avLst/>
          </a:prstGeom>
          <a:noFill/>
        </p:spPr>
        <p:txBody>
          <a:bodyPr wrap="square">
            <a:spAutoFit/>
          </a:bodyPr>
          <a:lstStyle/>
          <a:p>
            <a:pPr algn="ctr"/>
            <a:r>
              <a:rPr lang="vi-VN" sz="2800">
                <a:latin typeface="Times New Roman" panose="02020603050405020304" pitchFamily="18" charset="0"/>
                <a:cs typeface="Times New Roman" panose="02020603050405020304" pitchFamily="18" charset="0"/>
              </a:rPr>
              <a:t>Dự đoán</a:t>
            </a:r>
          </a:p>
          <a:p>
            <a:pPr algn="ctr"/>
            <a:r>
              <a:rPr lang="vi-VN" sz="2800">
                <a:latin typeface="Times New Roman" panose="02020603050405020304" pitchFamily="18" charset="0"/>
                <a:cs typeface="Times New Roman" panose="02020603050405020304" pitchFamily="18" charset="0"/>
              </a:rPr>
              <a:t>Xếp loại</a:t>
            </a:r>
            <a:endParaRPr lang="en-US" sz="2800">
              <a:latin typeface="Times New Roman" panose="02020603050405020304" pitchFamily="18" charset="0"/>
              <a:cs typeface="Times New Roman" panose="02020603050405020304" pitchFamily="18" charset="0"/>
            </a:endParaRPr>
          </a:p>
        </p:txBody>
      </p:sp>
      <p:sp>
        <p:nvSpPr>
          <p:cNvPr id="29" name="Double Brace 28">
            <a:extLst>
              <a:ext uri="{FF2B5EF4-FFF2-40B4-BE49-F238E27FC236}">
                <a16:creationId xmlns:a16="http://schemas.microsoft.com/office/drawing/2014/main" id="{A8EBD629-C92A-AE96-CBE3-6811A43C58EF}"/>
              </a:ext>
            </a:extLst>
          </p:cNvPr>
          <p:cNvSpPr/>
          <p:nvPr/>
        </p:nvSpPr>
        <p:spPr>
          <a:xfrm>
            <a:off x="1297980" y="2858058"/>
            <a:ext cx="16030204" cy="2903260"/>
          </a:xfrm>
          <a:prstGeom prst="bracePair">
            <a:avLst/>
          </a:prstGeom>
          <a:noFill/>
          <a:ln w="3810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B7234F19-8A7C-C360-7708-0E4CBA2CD3FA}"/>
              </a:ext>
            </a:extLst>
          </p:cNvPr>
          <p:cNvGrpSpPr/>
          <p:nvPr/>
        </p:nvGrpSpPr>
        <p:grpSpPr>
          <a:xfrm>
            <a:off x="6557860" y="-89949"/>
            <a:ext cx="4813877" cy="1410258"/>
            <a:chOff x="6557860" y="-89949"/>
            <a:chExt cx="4813877" cy="1410258"/>
          </a:xfrm>
        </p:grpSpPr>
        <p:sp>
          <p:nvSpPr>
            <p:cNvPr id="34" name="Rectangle 33">
              <a:extLst>
                <a:ext uri="{FF2B5EF4-FFF2-40B4-BE49-F238E27FC236}">
                  <a16:creationId xmlns:a16="http://schemas.microsoft.com/office/drawing/2014/main" id="{D19F6C05-BABF-0302-D3EB-61B2C0620BF8}"/>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2">
              <a:extLst>
                <a:ext uri="{FF2B5EF4-FFF2-40B4-BE49-F238E27FC236}">
                  <a16:creationId xmlns:a16="http://schemas.microsoft.com/office/drawing/2014/main" id="{6C11A615-5A9C-0A54-3B7D-B8BB516DE319}"/>
                </a:ext>
              </a:extLst>
            </p:cNvPr>
            <p:cNvSpPr txBox="1"/>
            <p:nvPr/>
          </p:nvSpPr>
          <p:spPr>
            <a:xfrm>
              <a:off x="6604637" y="-89949"/>
              <a:ext cx="4767100"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Tổng quan</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53325601"/>
      </p:ext>
    </p:extLst>
  </p:cSld>
  <p:clrMapOvr>
    <a:masterClrMapping/>
  </p:clrMapOvr>
  <mc:AlternateContent xmlns:mc="http://schemas.openxmlformats.org/markup-compatibility/2006" xmlns:p14="http://schemas.microsoft.com/office/powerpoint/2010/main">
    <mc:Choice Requires="p14">
      <p:transition spd="slow" p14:dur="2000" advTm="67617"/>
    </mc:Choice>
    <mc:Fallback xmlns="">
      <p:transition spd="slow" advTm="6761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6</a:t>
            </a:fld>
            <a:endParaRPr lang="en-US" sz="3200">
              <a:solidFill>
                <a:schemeClr val="tx1"/>
              </a:solidFill>
            </a:endParaRPr>
          </a:p>
        </p:txBody>
      </p:sp>
      <p:sp>
        <p:nvSpPr>
          <p:cNvPr id="2" name="TextBox 2">
            <a:extLst>
              <a:ext uri="{FF2B5EF4-FFF2-40B4-BE49-F238E27FC236}">
                <a16:creationId xmlns:a16="http://schemas.microsoft.com/office/drawing/2014/main" id="{9CA0F1A1-3084-5B24-01D6-5352C82FC4D1}"/>
              </a:ext>
            </a:extLst>
          </p:cNvPr>
          <p:cNvSpPr txBox="1"/>
          <p:nvPr/>
        </p:nvSpPr>
        <p:spPr>
          <a:xfrm>
            <a:off x="2726275" y="1144026"/>
            <a:ext cx="9106964" cy="1360822"/>
          </a:xfrm>
          <a:prstGeom prst="rect">
            <a:avLst/>
          </a:prstGeom>
        </p:spPr>
        <p:txBody>
          <a:bodyPr wrap="square" lIns="0" tIns="0" rIns="0" bIns="0" rtlCol="0" anchor="t">
            <a:spAutoFit/>
          </a:bodyPr>
          <a:lstStyle/>
          <a:p>
            <a:pPr>
              <a:lnSpc>
                <a:spcPts val="12582"/>
              </a:lnSpc>
            </a:pPr>
            <a:r>
              <a:rPr lang="vi-VN" sz="4400" b="1">
                <a:latin typeface="+mj-lt"/>
              </a:rPr>
              <a:t>1.2 Thách thức.</a:t>
            </a:r>
            <a:endParaRPr lang="en-US" sz="4400" b="1">
              <a:latin typeface="+mj-lt"/>
            </a:endParaRPr>
          </a:p>
        </p:txBody>
      </p:sp>
      <p:sp>
        <p:nvSpPr>
          <p:cNvPr id="3" name="TextBox 2">
            <a:extLst>
              <a:ext uri="{FF2B5EF4-FFF2-40B4-BE49-F238E27FC236}">
                <a16:creationId xmlns:a16="http://schemas.microsoft.com/office/drawing/2014/main" id="{F2459F89-0571-5BF3-6751-660E98AFF9A6}"/>
              </a:ext>
            </a:extLst>
          </p:cNvPr>
          <p:cNvSpPr txBox="1"/>
          <p:nvPr/>
        </p:nvSpPr>
        <p:spPr>
          <a:xfrm>
            <a:off x="1732109" y="2946201"/>
            <a:ext cx="15641491" cy="6124754"/>
          </a:xfrm>
          <a:prstGeom prst="rect">
            <a:avLst/>
          </a:prstGeom>
          <a:noFill/>
        </p:spPr>
        <p:txBody>
          <a:bodyPr wrap="square" rtlCol="0">
            <a:spAutoFit/>
          </a:bodyPr>
          <a:lstStyle/>
          <a:p>
            <a:pPr marL="571500" indent="-571500" algn="just">
              <a:spcBef>
                <a:spcPts val="600"/>
              </a:spcBef>
              <a:spcAft>
                <a:spcPts val="600"/>
              </a:spcAft>
              <a:buFont typeface="Wingdings" panose="05000000000000000000" pitchFamily="2" charset="2"/>
              <a:buChar char="§"/>
            </a:pPr>
            <a:r>
              <a:rPr lang="en-US" sz="4400" err="1">
                <a:latin typeface="Times New Roman" panose="02020603050405020304" pitchFamily="18" charset="0"/>
                <a:cs typeface="Times New Roman" panose="02020603050405020304" pitchFamily="18" charset="0"/>
              </a:rPr>
              <a:t>Dữ</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liệu</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hiện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tại</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có</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thể</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không</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đầy</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đủ</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có</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giá</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trị</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thiếu.</a:t>
            </a:r>
          </a:p>
          <a:p>
            <a:pPr marL="571500" indent="-571500" algn="just">
              <a:spcBef>
                <a:spcPts val="600"/>
              </a:spcBef>
              <a:spcAft>
                <a:spcPts val="600"/>
              </a:spcAft>
              <a:buFont typeface="Wingdings" panose="05000000000000000000" pitchFamily="2" charset="2"/>
              <a:buChar char="§"/>
            </a:pPr>
            <a:r>
              <a:rPr lang="en-US" sz="4400" err="1">
                <a:latin typeface="Times New Roman" panose="02020603050405020304" pitchFamily="18" charset="0"/>
                <a:cs typeface="Times New Roman" panose="02020603050405020304" pitchFamily="18" charset="0"/>
              </a:rPr>
              <a:t>Dữ</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liệu</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bị</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mất</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cân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bằng</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giữa</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các</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lớp.</a:t>
            </a:r>
          </a:p>
          <a:p>
            <a:pPr marL="57150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C</a:t>
            </a:r>
            <a:r>
              <a:rPr lang="en-US" sz="4400" err="1">
                <a:latin typeface="Times New Roman" panose="02020603050405020304" pitchFamily="18" charset="0"/>
                <a:cs typeface="Times New Roman" panose="02020603050405020304" pitchFamily="18" charset="0"/>
              </a:rPr>
              <a:t>ần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chọn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thuật</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toán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phù</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hợp</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và</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điều</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chỉnh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các</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siêu</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tham</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số</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của</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thuật</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toán.</a:t>
            </a:r>
          </a:p>
          <a:p>
            <a:pPr marL="57150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Đ</a:t>
            </a:r>
            <a:r>
              <a:rPr lang="en-US" sz="4400" err="1">
                <a:latin typeface="Times New Roman" panose="02020603050405020304" pitchFamily="18" charset="0"/>
                <a:cs typeface="Times New Roman" panose="02020603050405020304" pitchFamily="18" charset="0"/>
              </a:rPr>
              <a:t>ánh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giá</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mô</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hình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có</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thể</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mắc</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phải</a:t>
            </a:r>
            <a:r>
              <a:rPr lang="vi-VN" sz="4400">
                <a:latin typeface="Times New Roman" panose="02020603050405020304" pitchFamily="18" charset="0"/>
                <a:cs typeface="Times New Roman" panose="02020603050405020304" pitchFamily="18" charset="0"/>
              </a:rPr>
              <a:t> các lỗi như </a:t>
            </a:r>
            <a:r>
              <a:rPr lang="vi-VN" sz="4400" err="1">
                <a:latin typeface="Times New Roman" panose="02020603050405020304" pitchFamily="18" charset="0"/>
                <a:cs typeface="Times New Roman" panose="02020603050405020304" pitchFamily="18" charset="0"/>
              </a:rPr>
              <a:t>overfitting</a:t>
            </a:r>
            <a:r>
              <a:rPr lang="vi-VN" sz="4400">
                <a:latin typeface="Times New Roman" panose="02020603050405020304" pitchFamily="18" charset="0"/>
                <a:cs typeface="Times New Roman" panose="02020603050405020304" pitchFamily="18" charset="0"/>
              </a:rPr>
              <a:t> hoặc </a:t>
            </a:r>
            <a:r>
              <a:rPr lang="vi-VN" sz="4400" err="1">
                <a:latin typeface="Times New Roman" panose="02020603050405020304" pitchFamily="18" charset="0"/>
                <a:cs typeface="Times New Roman" panose="02020603050405020304" pitchFamily="18" charset="0"/>
              </a:rPr>
              <a:t>underfitting</a:t>
            </a:r>
            <a:r>
              <a:rPr lang="vi-VN" sz="4400">
                <a:latin typeface="Times New Roman" panose="02020603050405020304" pitchFamily="18" charset="0"/>
                <a:cs typeface="Times New Roman" panose="02020603050405020304" pitchFamily="18" charset="0"/>
              </a:rPr>
              <a:t>.</a:t>
            </a:r>
          </a:p>
          <a:p>
            <a:pPr marL="57150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C</a:t>
            </a:r>
            <a:r>
              <a:rPr lang="en-US" sz="4400" err="1">
                <a:latin typeface="Times New Roman" panose="02020603050405020304" pitchFamily="18" charset="0"/>
                <a:cs typeface="Times New Roman" panose="02020603050405020304" pitchFamily="18" charset="0"/>
              </a:rPr>
              <a:t>ần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đảm</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bảo</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tính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khả</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thi</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của</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việc</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sử</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dụng</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dữ</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liệu</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và</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mô</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hình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dự</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đoán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trên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các</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nền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tảng</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và</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hệ</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thống</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khác</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nhau.</a:t>
            </a:r>
            <a:endParaRPr lang="en-US" sz="440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7711BC28-18BB-7D15-E629-D154FF23130F}"/>
              </a:ext>
            </a:extLst>
          </p:cNvPr>
          <p:cNvGrpSpPr/>
          <p:nvPr/>
        </p:nvGrpSpPr>
        <p:grpSpPr>
          <a:xfrm>
            <a:off x="6557860" y="-89949"/>
            <a:ext cx="4813877" cy="1410258"/>
            <a:chOff x="6557860" y="-89949"/>
            <a:chExt cx="4813877" cy="1410258"/>
          </a:xfrm>
        </p:grpSpPr>
        <p:sp>
          <p:nvSpPr>
            <p:cNvPr id="14" name="Rectangle 13">
              <a:extLst>
                <a:ext uri="{FF2B5EF4-FFF2-40B4-BE49-F238E27FC236}">
                  <a16:creationId xmlns:a16="http://schemas.microsoft.com/office/drawing/2014/main" id="{7DC79975-96A3-C281-566A-47E0BA0C5787}"/>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
              <a:extLst>
                <a:ext uri="{FF2B5EF4-FFF2-40B4-BE49-F238E27FC236}">
                  <a16:creationId xmlns:a16="http://schemas.microsoft.com/office/drawing/2014/main" id="{00D091CB-72A7-71BB-8ABF-A60B26386EE2}"/>
                </a:ext>
              </a:extLst>
            </p:cNvPr>
            <p:cNvSpPr txBox="1"/>
            <p:nvPr/>
          </p:nvSpPr>
          <p:spPr>
            <a:xfrm>
              <a:off x="6604637" y="-89949"/>
              <a:ext cx="4767100"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Tổng quan</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89303275"/>
      </p:ext>
    </p:extLst>
  </p:cSld>
  <p:clrMapOvr>
    <a:masterClrMapping/>
  </p:clrMapOvr>
  <mc:AlternateContent xmlns:mc="http://schemas.openxmlformats.org/markup-compatibility/2006" xmlns:p14="http://schemas.microsoft.com/office/powerpoint/2010/main">
    <mc:Choice Requires="p14">
      <p:transition spd="slow" p14:dur="2000" advTm="104084"/>
    </mc:Choice>
    <mc:Fallback xmlns="">
      <p:transition spd="slow" advTm="10408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7</a:t>
            </a:fld>
            <a:endParaRPr lang="en-US" sz="3200">
              <a:solidFill>
                <a:schemeClr val="tx1"/>
              </a:solidFill>
            </a:endParaRPr>
          </a:p>
        </p:txBody>
      </p:sp>
      <p:sp>
        <p:nvSpPr>
          <p:cNvPr id="2" name="TextBox 2">
            <a:extLst>
              <a:ext uri="{FF2B5EF4-FFF2-40B4-BE49-F238E27FC236}">
                <a16:creationId xmlns:a16="http://schemas.microsoft.com/office/drawing/2014/main" id="{9CA0F1A1-3084-5B24-01D6-5352C82FC4D1}"/>
              </a:ext>
            </a:extLst>
          </p:cNvPr>
          <p:cNvSpPr txBox="1"/>
          <p:nvPr/>
        </p:nvSpPr>
        <p:spPr>
          <a:xfrm>
            <a:off x="2726275" y="1144026"/>
            <a:ext cx="9106964" cy="1360822"/>
          </a:xfrm>
          <a:prstGeom prst="rect">
            <a:avLst/>
          </a:prstGeom>
        </p:spPr>
        <p:txBody>
          <a:bodyPr wrap="square" lIns="0" tIns="0" rIns="0" bIns="0" rtlCol="0" anchor="t">
            <a:spAutoFit/>
          </a:bodyPr>
          <a:lstStyle/>
          <a:p>
            <a:pPr>
              <a:lnSpc>
                <a:spcPts val="12582"/>
              </a:lnSpc>
            </a:pPr>
            <a:r>
              <a:rPr lang="vi-VN" sz="4400" b="1">
                <a:latin typeface="+mj-lt"/>
              </a:rPr>
              <a:t>1.3 Mục tiêu.</a:t>
            </a:r>
            <a:endParaRPr lang="en-US" sz="4400" b="1">
              <a:latin typeface="+mj-lt"/>
            </a:endParaRPr>
          </a:p>
        </p:txBody>
      </p:sp>
      <p:sp>
        <p:nvSpPr>
          <p:cNvPr id="5" name="TextBox 4">
            <a:extLst>
              <a:ext uri="{FF2B5EF4-FFF2-40B4-BE49-F238E27FC236}">
                <a16:creationId xmlns:a16="http://schemas.microsoft.com/office/drawing/2014/main" id="{F746D161-7805-0944-257C-8A6889D77254}"/>
              </a:ext>
            </a:extLst>
          </p:cNvPr>
          <p:cNvSpPr txBox="1"/>
          <p:nvPr/>
        </p:nvSpPr>
        <p:spPr>
          <a:xfrm>
            <a:off x="1621014" y="3253849"/>
            <a:ext cx="15641491" cy="3108543"/>
          </a:xfrm>
          <a:prstGeom prst="rect">
            <a:avLst/>
          </a:prstGeom>
          <a:noFill/>
        </p:spPr>
        <p:txBody>
          <a:bodyPr wrap="square" rtlCol="0">
            <a:spAutoFit/>
          </a:bodyPr>
          <a:lstStyle/>
          <a:p>
            <a:pPr marL="64008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Hỗ trợ quyết định trong tuyển sinh của các trường đại học.</a:t>
            </a:r>
          </a:p>
          <a:p>
            <a:pPr marL="64008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Tích hợp ứng dụng vào hệ thống quản lý học tập của trường.</a:t>
            </a:r>
          </a:p>
          <a:p>
            <a:pPr marL="640080" indent="-571500" algn="just">
              <a:spcBef>
                <a:spcPts val="600"/>
              </a:spcBef>
              <a:spcAft>
                <a:spcPts val="600"/>
              </a:spcAft>
              <a:buFont typeface="Wingdings" panose="05000000000000000000" pitchFamily="2" charset="2"/>
              <a:buChar char="§"/>
            </a:pPr>
            <a:r>
              <a:rPr lang="vi-VN" sz="4400">
                <a:latin typeface="Times New Roman" panose="02020603050405020304" pitchFamily="18" charset="0"/>
                <a:cs typeface="Times New Roman" panose="02020603050405020304" pitchFamily="18" charset="0"/>
              </a:rPr>
              <a:t>Giúp giảng viên và cố vấn học tập đưa ra các biện pháp hỗ trợ học tập phù hợp cho sinh viên.</a:t>
            </a:r>
          </a:p>
        </p:txBody>
      </p:sp>
      <p:grpSp>
        <p:nvGrpSpPr>
          <p:cNvPr id="10" name="Group 9">
            <a:extLst>
              <a:ext uri="{FF2B5EF4-FFF2-40B4-BE49-F238E27FC236}">
                <a16:creationId xmlns:a16="http://schemas.microsoft.com/office/drawing/2014/main" id="{07DE1C0B-D08F-59E5-93CA-76350CE76DE5}"/>
              </a:ext>
            </a:extLst>
          </p:cNvPr>
          <p:cNvGrpSpPr/>
          <p:nvPr/>
        </p:nvGrpSpPr>
        <p:grpSpPr>
          <a:xfrm>
            <a:off x="6557860" y="-89949"/>
            <a:ext cx="4813877" cy="1410258"/>
            <a:chOff x="6557860" y="-89949"/>
            <a:chExt cx="4813877" cy="1410258"/>
          </a:xfrm>
        </p:grpSpPr>
        <p:sp>
          <p:nvSpPr>
            <p:cNvPr id="11" name="Rectangle 10">
              <a:extLst>
                <a:ext uri="{FF2B5EF4-FFF2-40B4-BE49-F238E27FC236}">
                  <a16:creationId xmlns:a16="http://schemas.microsoft.com/office/drawing/2014/main" id="{3DE5735D-3619-6CA6-D7BE-40B2151C660E}"/>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
              <a:extLst>
                <a:ext uri="{FF2B5EF4-FFF2-40B4-BE49-F238E27FC236}">
                  <a16:creationId xmlns:a16="http://schemas.microsoft.com/office/drawing/2014/main" id="{96F4BBD1-90D5-D52D-C463-FE36EC4FD851}"/>
                </a:ext>
              </a:extLst>
            </p:cNvPr>
            <p:cNvSpPr txBox="1"/>
            <p:nvPr/>
          </p:nvSpPr>
          <p:spPr>
            <a:xfrm>
              <a:off x="6604637" y="-89949"/>
              <a:ext cx="4767100"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Tổng quan</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4308496"/>
      </p:ext>
    </p:extLst>
  </p:cSld>
  <p:clrMapOvr>
    <a:masterClrMapping/>
  </p:clrMapOvr>
  <mc:AlternateContent xmlns:mc="http://schemas.openxmlformats.org/markup-compatibility/2006" xmlns:p14="http://schemas.microsoft.com/office/powerpoint/2010/main">
    <mc:Choice Requires="p14">
      <p:transition spd="slow" p14:dur="2000" advTm="55002"/>
    </mc:Choice>
    <mc:Fallback xmlns="">
      <p:transition spd="slow" advTm="550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8</a:t>
            </a:fld>
            <a:endParaRPr lang="en-US" sz="3200">
              <a:solidFill>
                <a:schemeClr val="tx1"/>
              </a:solidFill>
            </a:endParaRPr>
          </a:p>
        </p:txBody>
      </p:sp>
      <p:pic>
        <p:nvPicPr>
          <p:cNvPr id="2" name="Picture 8">
            <a:extLst>
              <a:ext uri="{FF2B5EF4-FFF2-40B4-BE49-F238E27FC236}">
                <a16:creationId xmlns:a16="http://schemas.microsoft.com/office/drawing/2014/main" id="{46CF02B6-6FEB-7949-5CA1-623D26BD6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37160" y="5181600"/>
            <a:ext cx="272980" cy="272980"/>
          </a:xfrm>
          <a:prstGeom prst="rect">
            <a:avLst/>
          </a:prstGeom>
        </p:spPr>
      </p:pic>
      <p:pic>
        <p:nvPicPr>
          <p:cNvPr id="3" name="Picture 9">
            <a:extLst>
              <a:ext uri="{FF2B5EF4-FFF2-40B4-BE49-F238E27FC236}">
                <a16:creationId xmlns:a16="http://schemas.microsoft.com/office/drawing/2014/main" id="{C46D17FD-E202-453E-50B2-CEF8909726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02558" y="2821679"/>
            <a:ext cx="5839078" cy="3443871"/>
          </a:xfrm>
          <a:prstGeom prst="rect">
            <a:avLst/>
          </a:prstGeom>
        </p:spPr>
      </p:pic>
      <p:sp>
        <p:nvSpPr>
          <p:cNvPr id="4" name="TextBox 4">
            <a:extLst>
              <a:ext uri="{FF2B5EF4-FFF2-40B4-BE49-F238E27FC236}">
                <a16:creationId xmlns:a16="http://schemas.microsoft.com/office/drawing/2014/main" id="{F157313B-70F5-D776-5240-5E6D992CA7AA}"/>
              </a:ext>
            </a:extLst>
          </p:cNvPr>
          <p:cNvSpPr txBox="1"/>
          <p:nvPr/>
        </p:nvSpPr>
        <p:spPr>
          <a:xfrm>
            <a:off x="1926196" y="3690999"/>
            <a:ext cx="1193152" cy="1490601"/>
          </a:xfrm>
          <a:prstGeom prst="rect">
            <a:avLst/>
          </a:prstGeom>
          <a:solidFill>
            <a:schemeClr val="bg2">
              <a:lumMod val="90000"/>
            </a:schemeClr>
          </a:solidFill>
        </p:spPr>
        <p:txBody>
          <a:bodyPr wrap="square" lIns="0" tIns="0" rIns="0" bIns="0" rtlCol="0" anchor="t">
            <a:spAutoFit/>
          </a:bodyPr>
          <a:lstStyle/>
          <a:p>
            <a:pPr algn="ctr">
              <a:lnSpc>
                <a:spcPts val="12197"/>
              </a:lnSpc>
            </a:pPr>
            <a:r>
              <a:rPr lang="en-US" sz="9600" b="1">
                <a:solidFill>
                  <a:srgbClr val="000000"/>
                </a:solidFill>
                <a:latin typeface="Times New Roman (headings)"/>
              </a:rPr>
              <a:t>2</a:t>
            </a:r>
          </a:p>
        </p:txBody>
      </p:sp>
      <p:sp>
        <p:nvSpPr>
          <p:cNvPr id="5" name="TextBox 10">
            <a:extLst>
              <a:ext uri="{FF2B5EF4-FFF2-40B4-BE49-F238E27FC236}">
                <a16:creationId xmlns:a16="http://schemas.microsoft.com/office/drawing/2014/main" id="{E5597D53-4B2B-C688-CE87-11FFBEFAC3EA}"/>
              </a:ext>
            </a:extLst>
          </p:cNvPr>
          <p:cNvSpPr txBox="1"/>
          <p:nvPr/>
        </p:nvSpPr>
        <p:spPr>
          <a:xfrm>
            <a:off x="3614872" y="3538949"/>
            <a:ext cx="9089329" cy="1779141"/>
          </a:xfrm>
          <a:prstGeom prst="rect">
            <a:avLst/>
          </a:prstGeom>
        </p:spPr>
        <p:txBody>
          <a:bodyPr wrap="square" lIns="0" tIns="0" rIns="0" bIns="0" rtlCol="0" anchor="t">
            <a:spAutoFit/>
          </a:bodyPr>
          <a:lstStyle/>
          <a:p>
            <a:pPr>
              <a:lnSpc>
                <a:spcPts val="15219"/>
              </a:lnSpc>
            </a:pPr>
            <a:r>
              <a:rPr lang="en-US" sz="9600" b="1" err="1">
                <a:solidFill>
                  <a:srgbClr val="000000"/>
                </a:solidFill>
                <a:latin typeface="Times New Roman (headings)"/>
              </a:rPr>
              <a:t>Bộ</a:t>
            </a:r>
            <a:r>
              <a:rPr lang="en-US" sz="9600" b="1">
                <a:solidFill>
                  <a:srgbClr val="000000"/>
                </a:solidFill>
                <a:latin typeface="Times New Roman (headings)"/>
              </a:rPr>
              <a:t> </a:t>
            </a:r>
            <a:r>
              <a:rPr lang="en-US" sz="9600" b="1" err="1">
                <a:solidFill>
                  <a:srgbClr val="000000"/>
                </a:solidFill>
                <a:latin typeface="Times New Roman (headings)"/>
              </a:rPr>
              <a:t>dữ</a:t>
            </a:r>
            <a:r>
              <a:rPr lang="en-US" sz="9600" b="1">
                <a:solidFill>
                  <a:srgbClr val="000000"/>
                </a:solidFill>
                <a:latin typeface="Times New Roman (headings)"/>
              </a:rPr>
              <a:t> </a:t>
            </a:r>
            <a:r>
              <a:rPr lang="en-US" sz="9600" b="1" err="1">
                <a:solidFill>
                  <a:srgbClr val="000000"/>
                </a:solidFill>
                <a:latin typeface="Times New Roman (headings)"/>
              </a:rPr>
              <a:t>liệu</a:t>
            </a:r>
            <a:endParaRPr lang="en-US" sz="9600" b="1">
              <a:solidFill>
                <a:srgbClr val="000000"/>
              </a:solidFill>
              <a:latin typeface="Times New Roman (headings)"/>
            </a:endParaRPr>
          </a:p>
        </p:txBody>
      </p:sp>
    </p:spTree>
    <p:extLst>
      <p:ext uri="{BB962C8B-B14F-4D97-AF65-F5344CB8AC3E}">
        <p14:creationId xmlns:p14="http://schemas.microsoft.com/office/powerpoint/2010/main" val="1286759747"/>
      </p:ext>
    </p:extLst>
  </p:cSld>
  <p:clrMapOvr>
    <a:masterClrMapping/>
  </p:clrMapOvr>
  <mc:AlternateContent xmlns:mc="http://schemas.openxmlformats.org/markup-compatibility/2006" xmlns:p14="http://schemas.microsoft.com/office/powerpoint/2010/main">
    <mc:Choice Requires="p14">
      <p:transition spd="slow" p14:dur="2000" advTm="2882"/>
    </mc:Choice>
    <mc:Fallback xmlns="">
      <p:transition spd="slow" advTm="28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7160" y="5181600"/>
            <a:ext cx="272980" cy="272980"/>
          </a:xfrm>
          <a:prstGeom prst="rect">
            <a:avLst/>
          </a:prstGeom>
        </p:spPr>
      </p:pic>
      <p:grpSp>
        <p:nvGrpSpPr>
          <p:cNvPr id="26" name="Group 25">
            <a:extLst>
              <a:ext uri="{FF2B5EF4-FFF2-40B4-BE49-F238E27FC236}">
                <a16:creationId xmlns:a16="http://schemas.microsoft.com/office/drawing/2014/main" id="{A2E45024-C7EC-46B7-1DB1-212E28807102}"/>
              </a:ext>
            </a:extLst>
          </p:cNvPr>
          <p:cNvGrpSpPr/>
          <p:nvPr/>
        </p:nvGrpSpPr>
        <p:grpSpPr>
          <a:xfrm>
            <a:off x="8964799" y="9484304"/>
            <a:ext cx="663203" cy="666176"/>
            <a:chOff x="9831286" y="6811231"/>
            <a:chExt cx="663203" cy="666176"/>
          </a:xfrm>
        </p:grpSpPr>
        <p:sp>
          <p:nvSpPr>
            <p:cNvPr id="24" name="Freeform 6">
              <a:extLst>
                <a:ext uri="{FF2B5EF4-FFF2-40B4-BE49-F238E27FC236}">
                  <a16:creationId xmlns:a16="http://schemas.microsoft.com/office/drawing/2014/main" id="{E825FFD4-F6BA-F2EC-F74C-C25BF6BB16B4}"/>
                </a:ext>
              </a:extLst>
            </p:cNvPr>
            <p:cNvSpPr/>
            <p:nvPr/>
          </p:nvSpPr>
          <p:spPr>
            <a:xfrm>
              <a:off x="9831286" y="6811231"/>
              <a:ext cx="663203" cy="66617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376BB4"/>
              </a:solidFill>
            </a:ln>
          </p:spPr>
        </p:sp>
        <p:sp>
          <p:nvSpPr>
            <p:cNvPr id="25" name="TextBox 7">
              <a:extLst>
                <a:ext uri="{FF2B5EF4-FFF2-40B4-BE49-F238E27FC236}">
                  <a16:creationId xmlns:a16="http://schemas.microsoft.com/office/drawing/2014/main" id="{CAE1365E-5E6D-52F3-9B73-36369C6B1A14}"/>
                </a:ext>
              </a:extLst>
            </p:cNvPr>
            <p:cNvSpPr txBox="1"/>
            <p:nvPr/>
          </p:nvSpPr>
          <p:spPr>
            <a:xfrm>
              <a:off x="9892254" y="6842458"/>
              <a:ext cx="541268" cy="572495"/>
            </a:xfrm>
            <a:prstGeom prst="rect">
              <a:avLst/>
            </a:prstGeom>
          </p:spPr>
          <p:txBody>
            <a:bodyPr lIns="50800" tIns="50800" rIns="50800" bIns="50800" rtlCol="0" anchor="ctr"/>
            <a:lstStyle/>
            <a:p>
              <a:pPr algn="ctr">
                <a:lnSpc>
                  <a:spcPts val="2940"/>
                </a:lnSpc>
              </a:pPr>
              <a:endParaRPr/>
            </a:p>
          </p:txBody>
        </p:sp>
      </p:grpSp>
      <p:sp>
        <p:nvSpPr>
          <p:cNvPr id="22" name="Slide Number Placeholder 21">
            <a:extLst>
              <a:ext uri="{FF2B5EF4-FFF2-40B4-BE49-F238E27FC236}">
                <a16:creationId xmlns:a16="http://schemas.microsoft.com/office/drawing/2014/main" id="{4923C10A-B3F0-5055-E993-74339D76B156}"/>
              </a:ext>
            </a:extLst>
          </p:cNvPr>
          <p:cNvSpPr>
            <a:spLocks noGrp="1"/>
          </p:cNvSpPr>
          <p:nvPr>
            <p:ph type="sldNum" sz="quarter" idx="12"/>
          </p:nvPr>
        </p:nvSpPr>
        <p:spPr>
          <a:xfrm>
            <a:off x="8229600" y="9634830"/>
            <a:ext cx="2133600" cy="365125"/>
          </a:xfrm>
        </p:spPr>
        <p:txBody>
          <a:bodyPr/>
          <a:lstStyle/>
          <a:p>
            <a:pPr algn="ctr"/>
            <a:fld id="{B6F15528-21DE-4FAA-801E-634DDDAF4B2B}" type="slidenum">
              <a:rPr lang="en-US" sz="3200" smtClean="0">
                <a:solidFill>
                  <a:schemeClr val="tx1"/>
                </a:solidFill>
              </a:rPr>
              <a:pPr algn="ctr"/>
              <a:t>9</a:t>
            </a:fld>
            <a:endParaRPr lang="en-US" sz="3200">
              <a:solidFill>
                <a:schemeClr val="tx1"/>
              </a:solidFill>
            </a:endParaRPr>
          </a:p>
        </p:txBody>
      </p:sp>
      <p:sp>
        <p:nvSpPr>
          <p:cNvPr id="2" name="TextBox 1">
            <a:extLst>
              <a:ext uri="{FF2B5EF4-FFF2-40B4-BE49-F238E27FC236}">
                <a16:creationId xmlns:a16="http://schemas.microsoft.com/office/drawing/2014/main" id="{C938EFA5-FF9C-27E8-CF65-0FC0BE819858}"/>
              </a:ext>
            </a:extLst>
          </p:cNvPr>
          <p:cNvSpPr txBox="1"/>
          <p:nvPr/>
        </p:nvSpPr>
        <p:spPr>
          <a:xfrm>
            <a:off x="1550049" y="1638300"/>
            <a:ext cx="14756751" cy="2270301"/>
          </a:xfrm>
          <a:prstGeom prst="rect">
            <a:avLst/>
          </a:prstGeom>
          <a:noFill/>
        </p:spPr>
        <p:txBody>
          <a:bodyPr wrap="square" rtlCol="0">
            <a:spAutoFit/>
          </a:bodyPr>
          <a:lstStyle/>
          <a:p>
            <a:pPr algn="just"/>
            <a:r>
              <a:rPr lang="vi-VN" sz="4000" b="1">
                <a:latin typeface="Times New Roman" panose="02020603050405020304" pitchFamily="18" charset="0"/>
                <a:cs typeface="Times New Roman" panose="02020603050405020304" pitchFamily="18" charset="0"/>
              </a:rPr>
              <a:t>3.1. </a:t>
            </a:r>
            <a:r>
              <a:rPr lang="en-US" sz="4000" b="1">
                <a:latin typeface="Times New Roman" panose="02020603050405020304" pitchFamily="18" charset="0"/>
                <a:cs typeface="Times New Roman" panose="02020603050405020304" pitchFamily="18" charset="0"/>
              </a:rPr>
              <a:t>Làm sạch dữ liệu</a:t>
            </a:r>
            <a:endParaRPr lang="vi-VN" sz="4000">
              <a:latin typeface="Times New Roman" panose="02020603050405020304" pitchFamily="18" charset="0"/>
              <a:cs typeface="Times New Roman" panose="02020603050405020304" pitchFamily="18" charset="0"/>
            </a:endParaRPr>
          </a:p>
          <a:p>
            <a:pPr marL="571500" indent="-571500" algn="just">
              <a:lnSpc>
                <a:spcPct val="150000"/>
              </a:lnSpc>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Xóa dòng nếu khóa chính bằng NULL</a:t>
            </a:r>
            <a:endParaRPr lang="vi-VN" sz="3600">
              <a:latin typeface="Times New Roman" panose="02020603050405020304" pitchFamily="18" charset="0"/>
              <a:cs typeface="Times New Roman" panose="02020603050405020304" pitchFamily="18" charset="0"/>
            </a:endParaRPr>
          </a:p>
          <a:p>
            <a:pPr marL="571500" indent="-571500" algn="just">
              <a:lnSpc>
                <a:spcPct val="150000"/>
              </a:lnSpc>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Khử nhiễu, thay thế giá trị</a:t>
            </a:r>
            <a:endParaRPr lang="vi-VN" sz="36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D81062F-047E-90C5-CC72-53526FCB22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3585" y="4170365"/>
            <a:ext cx="10570615" cy="5087935"/>
          </a:xfrm>
          <a:prstGeom prst="rect">
            <a:avLst/>
          </a:prstGeom>
        </p:spPr>
      </p:pic>
      <p:grpSp>
        <p:nvGrpSpPr>
          <p:cNvPr id="4" name="Group 3">
            <a:extLst>
              <a:ext uri="{FF2B5EF4-FFF2-40B4-BE49-F238E27FC236}">
                <a16:creationId xmlns:a16="http://schemas.microsoft.com/office/drawing/2014/main" id="{3B70BF5A-51A4-B1B6-A7C6-D059778FAFA0}"/>
              </a:ext>
            </a:extLst>
          </p:cNvPr>
          <p:cNvGrpSpPr/>
          <p:nvPr/>
        </p:nvGrpSpPr>
        <p:grpSpPr>
          <a:xfrm>
            <a:off x="6557860" y="-89949"/>
            <a:ext cx="4813877" cy="1410258"/>
            <a:chOff x="6557860" y="-89949"/>
            <a:chExt cx="4813877" cy="1410258"/>
          </a:xfrm>
        </p:grpSpPr>
        <p:sp>
          <p:nvSpPr>
            <p:cNvPr id="5" name="Rectangle 4">
              <a:extLst>
                <a:ext uri="{FF2B5EF4-FFF2-40B4-BE49-F238E27FC236}">
                  <a16:creationId xmlns:a16="http://schemas.microsoft.com/office/drawing/2014/main" id="{9B1BE925-91E5-7919-4291-19DD14E8C903}"/>
                </a:ext>
              </a:extLst>
            </p:cNvPr>
            <p:cNvSpPr/>
            <p:nvPr/>
          </p:nvSpPr>
          <p:spPr>
            <a:xfrm>
              <a:off x="6557860" y="281999"/>
              <a:ext cx="4813877" cy="965721"/>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
              <a:extLst>
                <a:ext uri="{FF2B5EF4-FFF2-40B4-BE49-F238E27FC236}">
                  <a16:creationId xmlns:a16="http://schemas.microsoft.com/office/drawing/2014/main" id="{E87C6A1C-26FB-A14A-E23F-5CABA71448A9}"/>
                </a:ext>
              </a:extLst>
            </p:cNvPr>
            <p:cNvSpPr txBox="1"/>
            <p:nvPr/>
          </p:nvSpPr>
          <p:spPr>
            <a:xfrm>
              <a:off x="6604637" y="-89949"/>
              <a:ext cx="4720321" cy="1410258"/>
            </a:xfrm>
            <a:prstGeom prst="rect">
              <a:avLst/>
            </a:prstGeom>
          </p:spPr>
          <p:txBody>
            <a:bodyPr wrap="square" lIns="0" tIns="0" rIns="0" bIns="0" rtlCol="0" anchor="t">
              <a:spAutoFit/>
            </a:bodyPr>
            <a:lstStyle/>
            <a:p>
              <a:pPr algn="ctr">
                <a:lnSpc>
                  <a:spcPts val="12582"/>
                </a:lnSpc>
              </a:pPr>
              <a:r>
                <a:rPr lang="vi-VN"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Bộ dữ liệu</a:t>
              </a:r>
              <a:endParaRPr lang="en-US" sz="6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81696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A30F3884CD43244294355762AE14FDC0" ma:contentTypeVersion="14" ma:contentTypeDescription="Tạo tài liệu mới." ma:contentTypeScope="" ma:versionID="b8e0518d329ffef6d02a416fb7a0737b">
  <xsd:schema xmlns:xsd="http://www.w3.org/2001/XMLSchema" xmlns:xs="http://www.w3.org/2001/XMLSchema" xmlns:p="http://schemas.microsoft.com/office/2006/metadata/properties" xmlns:ns3="c8b53866-fdfd-416a-aee2-e50c3ae941dd" xmlns:ns4="9d433cf1-fba1-428a-9634-baf48b90bf9f" targetNamespace="http://schemas.microsoft.com/office/2006/metadata/properties" ma:root="true" ma:fieldsID="07806472b338a2dd7ee97d78fd207486" ns3:_="" ns4:_="">
    <xsd:import namespace="c8b53866-fdfd-416a-aee2-e50c3ae941dd"/>
    <xsd:import namespace="9d433cf1-fba1-428a-9634-baf48b90bf9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53866-fdfd-416a-aee2-e50c3ae94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433cf1-fba1-428a-9634-baf48b90bf9f"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8b53866-fdfd-416a-aee2-e50c3ae941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19B859-EBF2-4ECA-88B1-4651D12E7D2E}">
  <ds:schemaRefs>
    <ds:schemaRef ds:uri="9d433cf1-fba1-428a-9634-baf48b90bf9f"/>
    <ds:schemaRef ds:uri="c8b53866-fdfd-416a-aee2-e50c3ae94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E6156A-BC86-4344-BACC-D41B673284E2}">
  <ds:schemaRefs>
    <ds:schemaRef ds:uri="http://www.w3.org/XML/1998/namespace"/>
    <ds:schemaRef ds:uri="c8b53866-fdfd-416a-aee2-e50c3ae941dd"/>
    <ds:schemaRef ds:uri="http://schemas.microsoft.com/office/infopath/2007/PartnerControls"/>
    <ds:schemaRef ds:uri="http://purl.org/dc/elements/1.1/"/>
    <ds:schemaRef ds:uri="http://schemas.microsoft.com/office/2006/documentManagement/types"/>
    <ds:schemaRef ds:uri="9d433cf1-fba1-428a-9634-baf48b90bf9f"/>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ACB440D3-2C6F-4A76-877B-30574F4F3E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5164</Words>
  <Application>Microsoft Office PowerPoint</Application>
  <PresentationFormat>Custom</PresentationFormat>
  <Paragraphs>532</Paragraphs>
  <Slides>35</Slides>
  <Notes>30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Wingdings</vt:lpstr>
      <vt:lpstr>Times New Roman (headings)</vt:lpstr>
      <vt:lpstr>Symbol</vt:lpstr>
      <vt:lpstr>Times New Roman</vt:lpstr>
      <vt:lpstr>Martel Heavy Bold</vt:lpstr>
      <vt:lpstr>Calibri Light</vt:lpstr>
      <vt:lpstr>Martel Heavy</vt:lpstr>
      <vt:lpstr>Consolas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Beige Illustrative Business Pitch Deck Presentation</dc:title>
  <dc:creator>DUYEN</dc:creator>
  <cp:lastModifiedBy>Nguyễn Phạm Hồng Duyên</cp:lastModifiedBy>
  <cp:revision>4</cp:revision>
  <dcterms:created xsi:type="dcterms:W3CDTF">2006-08-16T00:00:00Z</dcterms:created>
  <dcterms:modified xsi:type="dcterms:W3CDTF">2023-05-31T01:04:37Z</dcterms:modified>
  <dc:identifier>DAFkSssErN8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0x010100A30F3884CD43244294355762AE14FDC0</vt:lpwstr>
  </property>
</Properties>
</file>